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99" r:id="rId3"/>
    <p:sldId id="300" r:id="rId4"/>
    <p:sldId id="277" r:id="rId5"/>
    <p:sldId id="278" r:id="rId6"/>
    <p:sldId id="329" r:id="rId7"/>
    <p:sldId id="304" r:id="rId8"/>
    <p:sldId id="303" r:id="rId9"/>
    <p:sldId id="310" r:id="rId10"/>
    <p:sldId id="311" r:id="rId11"/>
    <p:sldId id="307" r:id="rId12"/>
    <p:sldId id="330" r:id="rId13"/>
    <p:sldId id="309" r:id="rId14"/>
    <p:sldId id="271" r:id="rId15"/>
    <p:sldId id="305" r:id="rId16"/>
    <p:sldId id="306" r:id="rId17"/>
    <p:sldId id="301" r:id="rId18"/>
    <p:sldId id="302" r:id="rId19"/>
    <p:sldId id="272" r:id="rId20"/>
    <p:sldId id="312" r:id="rId21"/>
    <p:sldId id="318" r:id="rId22"/>
    <p:sldId id="328" r:id="rId23"/>
    <p:sldId id="308" r:id="rId24"/>
    <p:sldId id="273" r:id="rId25"/>
    <p:sldId id="321" r:id="rId26"/>
    <p:sldId id="317" r:id="rId27"/>
    <p:sldId id="324" r:id="rId28"/>
    <p:sldId id="323" r:id="rId29"/>
    <p:sldId id="274" r:id="rId30"/>
    <p:sldId id="325" r:id="rId31"/>
    <p:sldId id="320" r:id="rId32"/>
    <p:sldId id="259" r:id="rId33"/>
    <p:sldId id="261" r:id="rId34"/>
    <p:sldId id="267" r:id="rId35"/>
    <p:sldId id="263"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9" autoAdjust="0"/>
    <p:restoredTop sz="90219" autoAdjust="0"/>
  </p:normalViewPr>
  <p:slideViewPr>
    <p:cSldViewPr>
      <p:cViewPr>
        <p:scale>
          <a:sx n="50" d="100"/>
          <a:sy n="50" d="100"/>
        </p:scale>
        <p:origin x="-5784" y="-248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notesViewPr>
    <p:cSldViewPr>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r>
              <a:rPr lang="en-US" dirty="0" smtClean="0"/>
              <a:t>V Encuentro – Small Group Facilitator Training</a:t>
            </a:r>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r>
              <a:rPr lang="en-US" dirty="0" smtClean="0"/>
              <a:t>January 2017</a:t>
            </a:r>
            <a:endParaRPr lang="en-US" dirty="0"/>
          </a:p>
        </p:txBody>
      </p:sp>
      <p:sp>
        <p:nvSpPr>
          <p:cNvPr id="4" name="Footer Placeholder 3"/>
          <p:cNvSpPr>
            <a:spLocks noGrp="1"/>
          </p:cNvSpPr>
          <p:nvPr>
            <p:ph type="ftr" sz="quarter" idx="2"/>
          </p:nvPr>
        </p:nvSpPr>
        <p:spPr>
          <a:xfrm>
            <a:off x="1" y="8829675"/>
            <a:ext cx="3276600" cy="465138"/>
          </a:xfrm>
          <a:prstGeom prst="rect">
            <a:avLst/>
          </a:prstGeom>
        </p:spPr>
        <p:txBody>
          <a:bodyPr vert="horz" lIns="91427" tIns="45713" rIns="91427" bIns="45713" rtlCol="0" anchor="b"/>
          <a:lstStyle>
            <a:lvl1pPr algn="l">
              <a:defRPr sz="1200"/>
            </a:lvl1pPr>
          </a:lstStyle>
          <a:p>
            <a:r>
              <a:rPr lang="en-US" dirty="0" smtClean="0"/>
              <a:t>Diane Kledzik – dmk@dosp.org – 727-341-6839</a:t>
            </a: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E7B021E8-3A3D-4230-A4F0-8A2CFC202796}" type="slidenum">
              <a:rPr lang="en-US" smtClean="0"/>
              <a:t>‹#›</a:t>
            </a:fld>
            <a:endParaRPr lang="en-US"/>
          </a:p>
        </p:txBody>
      </p:sp>
    </p:spTree>
    <p:extLst>
      <p:ext uri="{BB962C8B-B14F-4D97-AF65-F5344CB8AC3E}">
        <p14:creationId xmlns:p14="http://schemas.microsoft.com/office/powerpoint/2010/main" val="2982466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5BD27C2-B19B-429B-801B-111E85B16682}" type="datetimeFigureOut">
              <a:rPr lang="en-US" smtClean="0"/>
              <a:pPr/>
              <a:t>4/13/17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39A59265-2A82-4608-BAC4-1A8190AD1057}" type="slidenum">
              <a:rPr lang="en-US" smtClean="0"/>
              <a:pPr/>
              <a:t>‹#›</a:t>
            </a:fld>
            <a:endParaRPr lang="en-US"/>
          </a:p>
        </p:txBody>
      </p:sp>
    </p:spTree>
    <p:extLst>
      <p:ext uri="{BB962C8B-B14F-4D97-AF65-F5344CB8AC3E}">
        <p14:creationId xmlns:p14="http://schemas.microsoft.com/office/powerpoint/2010/main" val="85424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vencuentro.or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vencuentro.org/v-encuentro-documents/musi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a:t>
            </a:fld>
            <a:endParaRPr lang="en-US" dirty="0"/>
          </a:p>
        </p:txBody>
      </p:sp>
    </p:spTree>
    <p:extLst>
      <p:ext uri="{BB962C8B-B14F-4D97-AF65-F5344CB8AC3E}">
        <p14:creationId xmlns:p14="http://schemas.microsoft.com/office/powerpoint/2010/main" val="304819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16</a:t>
            </a:fld>
            <a:endParaRPr lang="en-US"/>
          </a:p>
        </p:txBody>
      </p:sp>
    </p:spTree>
    <p:extLst>
      <p:ext uri="{BB962C8B-B14F-4D97-AF65-F5344CB8AC3E}">
        <p14:creationId xmlns:p14="http://schemas.microsoft.com/office/powerpoint/2010/main" val="192626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Session 3:  Walking Together with Jesus</a:t>
            </a:r>
          </a:p>
          <a:p>
            <a:r>
              <a:rPr lang="en-US" sz="1700" dirty="0"/>
              <a:t>Symbols and Supplies</a:t>
            </a:r>
          </a:p>
          <a:p>
            <a:pPr lvl="1"/>
            <a:r>
              <a:rPr lang="en-US" sz="1700" dirty="0"/>
              <a:t>Chairs in a circle</a:t>
            </a:r>
          </a:p>
          <a:p>
            <a:pPr lvl="1"/>
            <a:r>
              <a:rPr lang="en-US" sz="1700" dirty="0"/>
              <a:t>Image of the Path in the center</a:t>
            </a:r>
          </a:p>
          <a:p>
            <a:pPr lvl="1"/>
            <a:r>
              <a:rPr lang="en-US" sz="1700" dirty="0"/>
              <a:t>On a table</a:t>
            </a:r>
          </a:p>
          <a:p>
            <a:pPr lvl="2"/>
            <a:r>
              <a:rPr lang="en-US" sz="1700" b="1" dirty="0"/>
              <a:t>Bible</a:t>
            </a:r>
          </a:p>
          <a:p>
            <a:pPr lvl="2"/>
            <a:r>
              <a:rPr lang="en-US" sz="1700" dirty="0"/>
              <a:t>Basket with </a:t>
            </a:r>
            <a:r>
              <a:rPr lang="en-US" sz="1700" b="1" dirty="0"/>
              <a:t>V Encuentro Wristbands</a:t>
            </a:r>
            <a:r>
              <a:rPr lang="en-US" sz="1700" dirty="0"/>
              <a:t> </a:t>
            </a:r>
            <a:br>
              <a:rPr lang="en-US" sz="1700" dirty="0"/>
            </a:br>
            <a:r>
              <a:rPr lang="en-US" sz="1700" dirty="0"/>
              <a:t>(2 for each participant)</a:t>
            </a:r>
          </a:p>
          <a:p>
            <a:pPr lvl="1"/>
            <a:r>
              <a:rPr lang="en-US" sz="1700" dirty="0"/>
              <a:t>Music and player/speaker</a:t>
            </a:r>
          </a:p>
          <a:p>
            <a:pPr lvl="1"/>
            <a:r>
              <a:rPr lang="en-US" sz="1700" dirty="0"/>
              <a:t>Prayer (Celebrate)</a:t>
            </a:r>
          </a:p>
          <a:p>
            <a:pPr lvl="2"/>
            <a:r>
              <a:rPr lang="en-US" sz="1700" dirty="0"/>
              <a:t>Lit </a:t>
            </a:r>
            <a:r>
              <a:rPr lang="en-US" sz="1700" dirty="0">
                <a:solidFill>
                  <a:srgbClr val="FF0000"/>
                </a:solidFill>
              </a:rPr>
              <a:t>candles</a:t>
            </a:r>
          </a:p>
          <a:p>
            <a:pPr lvl="2"/>
            <a:r>
              <a:rPr lang="en-US" sz="1700" dirty="0">
                <a:solidFill>
                  <a:srgbClr val="FF0000"/>
                </a:solidFill>
              </a:rPr>
              <a:t>Flowers</a:t>
            </a:r>
          </a:p>
          <a:p>
            <a:pPr lvl="2"/>
            <a:r>
              <a:rPr lang="en-US" sz="1700" dirty="0">
                <a:solidFill>
                  <a:srgbClr val="FF0000"/>
                </a:solidFill>
              </a:rPr>
              <a:t>Incense</a:t>
            </a:r>
          </a:p>
          <a:p>
            <a:pPr lvl="2"/>
            <a:r>
              <a:rPr lang="en-US" sz="1700" dirty="0">
                <a:solidFill>
                  <a:srgbClr val="FF0000"/>
                </a:solidFill>
              </a:rPr>
              <a:t>Table</a:t>
            </a:r>
            <a:r>
              <a:rPr lang="en-US" sz="1700" dirty="0"/>
              <a:t> with </a:t>
            </a:r>
            <a:r>
              <a:rPr lang="en-US" sz="1700" dirty="0">
                <a:solidFill>
                  <a:srgbClr val="FF0000"/>
                </a:solidFill>
              </a:rPr>
              <a:t>Bible</a:t>
            </a:r>
            <a:r>
              <a:rPr lang="en-US" sz="1700" dirty="0"/>
              <a:t> and </a:t>
            </a:r>
            <a:r>
              <a:rPr lang="en-US" sz="1700" dirty="0">
                <a:solidFill>
                  <a:srgbClr val="FF0000"/>
                </a:solidFill>
              </a:rPr>
              <a:t>wristbands</a:t>
            </a:r>
          </a:p>
          <a:p>
            <a:pPr lvl="2"/>
            <a:r>
              <a:rPr lang="en-US" sz="1700" dirty="0">
                <a:solidFill>
                  <a:srgbClr val="FF0000"/>
                </a:solidFill>
              </a:rPr>
              <a:t>Music</a:t>
            </a:r>
            <a:r>
              <a:rPr lang="en-US" sz="1700" dirty="0"/>
              <a:t> and player/speaker</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19</a:t>
            </a:fld>
            <a:endParaRPr lang="en-US"/>
          </a:p>
        </p:txBody>
      </p:sp>
    </p:spTree>
    <p:extLst>
      <p:ext uri="{BB962C8B-B14F-4D97-AF65-F5344CB8AC3E}">
        <p14:creationId xmlns:p14="http://schemas.microsoft.com/office/powerpoint/2010/main" val="164332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Session 4:  Bearing Fruits of New Life</a:t>
            </a:r>
          </a:p>
          <a:p>
            <a:r>
              <a:rPr lang="en-US" sz="1900" dirty="0"/>
              <a:t>Symbols and Supplies</a:t>
            </a:r>
          </a:p>
          <a:p>
            <a:pPr lvl="1"/>
            <a:r>
              <a:rPr lang="en-US" sz="1900" dirty="0"/>
              <a:t>Chairs in a circle</a:t>
            </a:r>
          </a:p>
          <a:p>
            <a:pPr lvl="1"/>
            <a:r>
              <a:rPr lang="en-US" sz="1900" dirty="0"/>
              <a:t>Image of a path in the center</a:t>
            </a:r>
          </a:p>
          <a:p>
            <a:pPr lvl="1"/>
            <a:r>
              <a:rPr lang="en-US" sz="1900" b="1" dirty="0"/>
              <a:t>Candle</a:t>
            </a:r>
          </a:p>
          <a:p>
            <a:pPr lvl="1"/>
            <a:r>
              <a:rPr lang="en-US" sz="1900" dirty="0"/>
              <a:t>Basket with </a:t>
            </a:r>
            <a:r>
              <a:rPr lang="en-US" sz="1900" b="1" dirty="0"/>
              <a:t>bread</a:t>
            </a:r>
          </a:p>
          <a:p>
            <a:pPr lvl="1"/>
            <a:r>
              <a:rPr lang="en-US" sz="1900" dirty="0"/>
              <a:t>Music and player/speakers</a:t>
            </a:r>
          </a:p>
          <a:p>
            <a:pPr lvl="1"/>
            <a:r>
              <a:rPr lang="en-US" sz="1900" dirty="0"/>
              <a:t>Prayer (Celebrate)</a:t>
            </a:r>
          </a:p>
          <a:p>
            <a:pPr lvl="2"/>
            <a:r>
              <a:rPr lang="en-US" sz="1900" dirty="0"/>
              <a:t>A </a:t>
            </a:r>
            <a:r>
              <a:rPr lang="en-US" sz="1900" dirty="0">
                <a:solidFill>
                  <a:srgbClr val="FF0000"/>
                </a:solidFill>
              </a:rPr>
              <a:t>candle</a:t>
            </a:r>
            <a:r>
              <a:rPr lang="en-US" sz="1900" dirty="0"/>
              <a:t> placed high</a:t>
            </a:r>
          </a:p>
          <a:p>
            <a:pPr lvl="2"/>
            <a:r>
              <a:rPr lang="en-US" sz="1900" dirty="0"/>
              <a:t>Basket with enough </a:t>
            </a:r>
            <a:r>
              <a:rPr lang="en-US" sz="1900" dirty="0">
                <a:solidFill>
                  <a:srgbClr val="FF0000"/>
                </a:solidFill>
              </a:rPr>
              <a:t>bread</a:t>
            </a:r>
            <a:r>
              <a:rPr lang="en-US" sz="1900" dirty="0"/>
              <a:t> for all participants</a:t>
            </a:r>
          </a:p>
          <a:p>
            <a:pPr lvl="2"/>
            <a:r>
              <a:rPr lang="en-US" sz="1900" dirty="0">
                <a:solidFill>
                  <a:srgbClr val="FF0000"/>
                </a:solidFill>
              </a:rPr>
              <a:t>Tea light candles </a:t>
            </a:r>
            <a:r>
              <a:rPr lang="en-US" sz="1900" dirty="0"/>
              <a:t>for all participants</a:t>
            </a:r>
          </a:p>
          <a:p>
            <a:pPr lvl="2"/>
            <a:r>
              <a:rPr lang="en-US" sz="1900" dirty="0">
                <a:solidFill>
                  <a:srgbClr val="FF0000"/>
                </a:solidFill>
              </a:rPr>
              <a:t>Music</a:t>
            </a:r>
            <a:r>
              <a:rPr lang="en-US" sz="1900" dirty="0"/>
              <a:t> and player/speakers</a:t>
            </a:r>
          </a:p>
          <a:p>
            <a:endParaRPr lang="en-US" sz="1900"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24</a:t>
            </a:fld>
            <a:endParaRPr lang="en-US"/>
          </a:p>
        </p:txBody>
      </p:sp>
    </p:spTree>
    <p:extLst>
      <p:ext uri="{BB962C8B-B14F-4D97-AF65-F5344CB8AC3E}">
        <p14:creationId xmlns:p14="http://schemas.microsoft.com/office/powerpoint/2010/main" val="3988701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9A59265-2A82-4608-BAC4-1A8190AD1057}" type="slidenum">
              <a:rPr lang="en-US" smtClean="0"/>
              <a:pPr/>
              <a:t>26</a:t>
            </a:fld>
            <a:endParaRPr lang="en-US"/>
          </a:p>
        </p:txBody>
      </p:sp>
    </p:spTree>
    <p:extLst>
      <p:ext uri="{BB962C8B-B14F-4D97-AF65-F5344CB8AC3E}">
        <p14:creationId xmlns:p14="http://schemas.microsoft.com/office/powerpoint/2010/main" val="175359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Session 5:  Celebrating the Joy of Being Missionary Disciples</a:t>
            </a:r>
          </a:p>
          <a:p>
            <a:r>
              <a:rPr lang="en-US" sz="1900" dirty="0"/>
              <a:t>Symbols and Supplies</a:t>
            </a:r>
          </a:p>
          <a:p>
            <a:pPr lvl="1"/>
            <a:r>
              <a:rPr lang="en-US" sz="1900" dirty="0"/>
              <a:t>Chairs in a circle</a:t>
            </a:r>
          </a:p>
          <a:p>
            <a:pPr lvl="1"/>
            <a:r>
              <a:rPr lang="en-US" sz="1900" dirty="0"/>
              <a:t>Image of the Path in the center</a:t>
            </a:r>
          </a:p>
          <a:p>
            <a:pPr lvl="1"/>
            <a:r>
              <a:rPr lang="en-US" sz="1900" dirty="0"/>
              <a:t>Basket with the </a:t>
            </a:r>
            <a:r>
              <a:rPr lang="en-US" sz="1900" b="1" dirty="0"/>
              <a:t>V Encuentro Crosses</a:t>
            </a:r>
          </a:p>
          <a:p>
            <a:pPr lvl="1"/>
            <a:r>
              <a:rPr lang="en-US" sz="1900" dirty="0"/>
              <a:t>Candle and Open Bible</a:t>
            </a:r>
          </a:p>
          <a:p>
            <a:pPr lvl="1"/>
            <a:r>
              <a:rPr lang="en-US" sz="1900" dirty="0"/>
              <a:t>Prayer</a:t>
            </a:r>
          </a:p>
          <a:p>
            <a:pPr lvl="2"/>
            <a:r>
              <a:rPr lang="en-US" sz="1900" dirty="0">
                <a:solidFill>
                  <a:srgbClr val="FF0000"/>
                </a:solidFill>
              </a:rPr>
              <a:t>Large Cross</a:t>
            </a:r>
          </a:p>
          <a:p>
            <a:pPr lvl="2"/>
            <a:r>
              <a:rPr lang="en-US" sz="1900" dirty="0">
                <a:solidFill>
                  <a:srgbClr val="FF0000"/>
                </a:solidFill>
              </a:rPr>
              <a:t>Side table </a:t>
            </a:r>
            <a:r>
              <a:rPr lang="en-US" sz="1900" dirty="0"/>
              <a:t>with </a:t>
            </a:r>
            <a:r>
              <a:rPr lang="en-US" sz="1900" dirty="0">
                <a:solidFill>
                  <a:srgbClr val="FF0000"/>
                </a:solidFill>
              </a:rPr>
              <a:t>wreath of flowers </a:t>
            </a:r>
            <a:r>
              <a:rPr lang="en-US" sz="1900" dirty="0"/>
              <a:t>and </a:t>
            </a:r>
            <a:r>
              <a:rPr lang="en-US" sz="1900" dirty="0">
                <a:solidFill>
                  <a:srgbClr val="FF0000"/>
                </a:solidFill>
              </a:rPr>
              <a:t>white cloth</a:t>
            </a:r>
          </a:p>
          <a:p>
            <a:pPr lvl="2"/>
            <a:r>
              <a:rPr lang="en-US" sz="1900" dirty="0">
                <a:solidFill>
                  <a:srgbClr val="FF0000"/>
                </a:solidFill>
              </a:rPr>
              <a:t>White paper cross </a:t>
            </a:r>
            <a:r>
              <a:rPr lang="en-US" sz="1900" dirty="0">
                <a:solidFill>
                  <a:schemeClr val="accent6">
                    <a:lumMod val="75000"/>
                  </a:schemeClr>
                </a:solidFill>
              </a:rPr>
              <a:t>and </a:t>
            </a:r>
            <a:r>
              <a:rPr lang="en-US" sz="1900" dirty="0">
                <a:solidFill>
                  <a:srgbClr val="FF0000"/>
                </a:solidFill>
              </a:rPr>
              <a:t>pens</a:t>
            </a:r>
          </a:p>
          <a:p>
            <a:pPr lvl="2"/>
            <a:r>
              <a:rPr lang="en-US" sz="1900" dirty="0">
                <a:solidFill>
                  <a:srgbClr val="FF0000"/>
                </a:solidFill>
              </a:rPr>
              <a:t>Tape</a:t>
            </a:r>
          </a:p>
          <a:p>
            <a:endParaRPr lang="en-US" b="1" dirty="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29</a:t>
            </a:fld>
            <a:endParaRPr lang="en-US"/>
          </a:p>
        </p:txBody>
      </p:sp>
    </p:spTree>
    <p:extLst>
      <p:ext uri="{BB962C8B-B14F-4D97-AF65-F5344CB8AC3E}">
        <p14:creationId xmlns:p14="http://schemas.microsoft.com/office/powerpoint/2010/main" val="320343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295275"/>
            <a:ext cx="4648200" cy="3486150"/>
          </a:xfrm>
        </p:spPr>
      </p:sp>
      <p:sp>
        <p:nvSpPr>
          <p:cNvPr id="3" name="Notes Placeholder 2"/>
          <p:cNvSpPr>
            <a:spLocks noGrp="1"/>
          </p:cNvSpPr>
          <p:nvPr>
            <p:ph type="body" idx="1"/>
          </p:nvPr>
        </p:nvSpPr>
        <p:spPr>
          <a:xfrm>
            <a:off x="701040" y="3836609"/>
            <a:ext cx="5871210" cy="5164667"/>
          </a:xfrm>
        </p:spPr>
        <p:txBody>
          <a:bodyPr/>
          <a:lstStyle/>
          <a:p>
            <a:r>
              <a:rPr lang="en-US" b="1" dirty="0" smtClean="0"/>
              <a:t>The Periphery?</a:t>
            </a:r>
          </a:p>
          <a:p>
            <a:r>
              <a:rPr lang="en-US" dirty="0" smtClean="0"/>
              <a:t>We </a:t>
            </a:r>
            <a:r>
              <a:rPr lang="en-US" dirty="0"/>
              <a:t>invite you to focus as much as possible on Hispanic/Latino young people and families, especially those living in the peripheries of church and society. What is a periphery? Places where our sisters and brothers are vulnerable, excluded, treated as outsiders, living in fear, isolated, ignored, invisible.  Many Hispanic/Latino Catholics may not be active in our churches. Others find themselves estranged, feeling that they do not belong to our parish communities. They can be college students, farmworkers, at risk youth, people who are homeless, and those in prison. Many are waiting for someone to share the Good News of the Gospel and that God cares about them. You are God’s eyes, hands, and feet to reach out to them. Carry this journal with you. Treasure it. Discuss it. Bring it to the V Encuentro sessions. </a:t>
            </a:r>
          </a:p>
          <a:p>
            <a:endParaRPr lang="en-US" dirty="0"/>
          </a:p>
          <a:p>
            <a:pPr marL="174683" indent="-174683">
              <a:buFont typeface="Arial" panose="020B0604020202020204" pitchFamily="34" charset="0"/>
              <a:buChar char="•"/>
            </a:pPr>
            <a:r>
              <a:rPr lang="en-US" dirty="0" smtClean="0"/>
              <a:t>Places where our sisters and brothers are vulnerable, excluded, treated as outsiders, living in fear, isolated, ignored, invisible. The “peripheries” are all those circumstances in which many sisters and brothers are experiencing some form of hardship—material, social, cultural, or spiritual.</a:t>
            </a:r>
          </a:p>
          <a:p>
            <a:pPr marL="174683" indent="-174683">
              <a:buFont typeface="Arial" panose="020B0604020202020204" pitchFamily="34" charset="0"/>
              <a:buChar char="•"/>
            </a:pPr>
            <a:r>
              <a:rPr lang="en-US" dirty="0" smtClean="0"/>
              <a:t>Pope Francis reminds us that as baptized Christians, Catholics must embrace the call from Jesus Christ to “to go forth from our own comfort zone in order to reach all the ‘peripheries’ in need of the light of the Gospel.” l. </a:t>
            </a:r>
          </a:p>
          <a:p>
            <a:pPr marL="174683" indent="-174683">
              <a:buFont typeface="Arial" panose="020B0604020202020204" pitchFamily="34" charset="0"/>
              <a:buChar char="•"/>
            </a:pPr>
            <a:r>
              <a:rPr lang="en-US" dirty="0" smtClean="0"/>
              <a:t>Not all peripheries are the same. Each community, each family, each person must identify the immediate peripheries and then go and meet people there with a message of love and hope in a spirit of accompaniment. </a:t>
            </a:r>
          </a:p>
          <a:p>
            <a:pPr marL="174683" indent="-174683">
              <a:buFont typeface="Arial" panose="020B0604020202020204" pitchFamily="34" charset="0"/>
              <a:buChar char="•"/>
            </a:pPr>
            <a:r>
              <a:rPr lang="en-US" dirty="0" smtClean="0"/>
              <a:t>Many Hispanic Catholics—as well as other Catholics—live in the peripheries of our Church and society: the young people who do not see the Church as their home anymore, the disaffected, the undocumented, the poor, the victims of abuse and prejudice, the farmworker and the factory worker who cannot make ends meet, the elderly, the broken family, the lonely, the addict, the imprisoned, the sick, etc. </a:t>
            </a:r>
          </a:p>
          <a:p>
            <a:pPr marL="174683" indent="-174683">
              <a:buFont typeface="Arial" panose="020B0604020202020204" pitchFamily="34" charset="0"/>
              <a:buChar char="•"/>
            </a:pPr>
            <a:r>
              <a:rPr lang="en-US" dirty="0" smtClean="0"/>
              <a:t>To all these groups we are called to bring the light of the Gospel. </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32</a:t>
            </a:fld>
            <a:endParaRPr lang="en-US"/>
          </a:p>
        </p:txBody>
      </p:sp>
    </p:spTree>
    <p:extLst>
      <p:ext uri="{BB962C8B-B14F-4D97-AF65-F5344CB8AC3E}">
        <p14:creationId xmlns:p14="http://schemas.microsoft.com/office/powerpoint/2010/main" val="788826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6838" y="368300"/>
            <a:ext cx="4203700" cy="3154363"/>
          </a:xfrm>
        </p:spPr>
      </p:sp>
      <p:sp>
        <p:nvSpPr>
          <p:cNvPr id="3" name="Notes Placeholder 2"/>
          <p:cNvSpPr>
            <a:spLocks noGrp="1"/>
          </p:cNvSpPr>
          <p:nvPr>
            <p:ph type="body" idx="1"/>
          </p:nvPr>
        </p:nvSpPr>
        <p:spPr>
          <a:xfrm>
            <a:off x="701040" y="3541486"/>
            <a:ext cx="5608320" cy="5238448"/>
          </a:xfrm>
        </p:spPr>
        <p:txBody>
          <a:bodyPr/>
          <a:lstStyle/>
          <a:p>
            <a:r>
              <a:rPr lang="en-US" sz="1300" b="1" dirty="0"/>
              <a:t>TIPS FOR MISSIONARY ACTIVITIES </a:t>
            </a:r>
            <a:endParaRPr lang="en-US" sz="1300" dirty="0"/>
          </a:p>
          <a:p>
            <a:r>
              <a:rPr lang="en-US" sz="1300" dirty="0"/>
              <a:t>If you are a baptized Catholic, then you already are a missionary! Yes, our entire lives as Christians are about participating in the Lord’s evangelizing mission. The Church exists to evangelize. As baptized Catholics, the Holy Spirit moves us to announce the Good News and give witness of the great things God has done in our lives through Jesus Christ. </a:t>
            </a:r>
          </a:p>
          <a:p>
            <a:r>
              <a:rPr lang="en-US" sz="1300" dirty="0"/>
              <a:t>Just by living an authentic Catholic life inspired by the values of the Gospel and faithful to God’s Word, you are doing missionary work. Make sure you continue to do this! </a:t>
            </a:r>
          </a:p>
          <a:p>
            <a:endParaRPr lang="en-US" sz="1300" b="1" dirty="0"/>
          </a:p>
          <a:p>
            <a:r>
              <a:rPr lang="en-US" sz="1300" b="1" dirty="0" smtClean="0"/>
              <a:t>10 </a:t>
            </a:r>
            <a:r>
              <a:rPr lang="en-US" sz="1300" b="1" dirty="0"/>
              <a:t>Tips </a:t>
            </a:r>
            <a:endParaRPr lang="en-US" sz="1300" dirty="0"/>
          </a:p>
          <a:p>
            <a:pPr marL="495782" indent="-495782">
              <a:buFont typeface="+mj-lt"/>
              <a:buAutoNum type="arabicPeriod"/>
            </a:pPr>
            <a:r>
              <a:rPr lang="en-US" sz="1300" dirty="0"/>
              <a:t>1Choose your </a:t>
            </a:r>
            <a:r>
              <a:rPr lang="en-US" sz="1300" dirty="0">
                <a:solidFill>
                  <a:srgbClr val="FF0000"/>
                </a:solidFill>
              </a:rPr>
              <a:t>missionary partner</a:t>
            </a:r>
            <a:r>
              <a:rPr lang="en-US" sz="1300" dirty="0"/>
              <a:t>.  </a:t>
            </a:r>
            <a:br>
              <a:rPr lang="en-US" sz="1300" dirty="0"/>
            </a:br>
            <a:r>
              <a:rPr lang="en-US" sz="1300" dirty="0"/>
              <a:t>The Lord sent his disciples in pairs (Lk 10:1). </a:t>
            </a:r>
          </a:p>
          <a:p>
            <a:pPr marL="495782" marR="0" indent="-495782"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smtClean="0">
                <a:solidFill>
                  <a:srgbClr val="FF0000"/>
                </a:solidFill>
              </a:rPr>
              <a:t>Pray for wisdom </a:t>
            </a:r>
            <a:r>
              <a:rPr lang="en-US" sz="1300" dirty="0" smtClean="0"/>
              <a:t>before going to visit someone. </a:t>
            </a:r>
            <a:br>
              <a:rPr lang="en-US" sz="1300" dirty="0" smtClean="0"/>
            </a:br>
            <a:r>
              <a:rPr lang="en-US" sz="1300" dirty="0" smtClean="0">
                <a:solidFill>
                  <a:srgbClr val="FF0000"/>
                </a:solidFill>
              </a:rPr>
              <a:t>Pray in thanksgiving</a:t>
            </a:r>
            <a:r>
              <a:rPr lang="en-US" sz="1300" dirty="0" smtClean="0"/>
              <a:t> after returning. </a:t>
            </a:r>
          </a:p>
          <a:p>
            <a:pPr marL="495782" indent="-495782">
              <a:buFont typeface="+mj-lt"/>
              <a:buAutoNum type="arabicPeriod"/>
            </a:pPr>
            <a:r>
              <a:rPr lang="en-US" sz="1300" dirty="0" smtClean="0"/>
              <a:t>If </a:t>
            </a:r>
            <a:r>
              <a:rPr lang="en-US" sz="1300" dirty="0"/>
              <a:t>you are </a:t>
            </a:r>
            <a:r>
              <a:rPr lang="en-US" sz="1300" dirty="0">
                <a:solidFill>
                  <a:srgbClr val="FF0000"/>
                </a:solidFill>
              </a:rPr>
              <a:t>reaching out to people you know</a:t>
            </a:r>
            <a:r>
              <a:rPr lang="en-US" sz="1300" dirty="0"/>
              <a:t>,</a:t>
            </a:r>
            <a:r>
              <a:rPr lang="en-US" sz="1300" dirty="0">
                <a:solidFill>
                  <a:srgbClr val="FF0000"/>
                </a:solidFill>
              </a:rPr>
              <a:t> </a:t>
            </a:r>
            <a:r>
              <a:rPr lang="en-US" sz="1300" dirty="0" smtClean="0">
                <a:solidFill>
                  <a:srgbClr val="FF0000"/>
                </a:solidFill>
              </a:rPr>
              <a:t>contact </a:t>
            </a:r>
            <a:r>
              <a:rPr lang="en-US" sz="1300" dirty="0">
                <a:solidFill>
                  <a:srgbClr val="FF0000"/>
                </a:solidFill>
              </a:rPr>
              <a:t>them in advance </a:t>
            </a:r>
            <a:r>
              <a:rPr lang="en-US" sz="1300" dirty="0"/>
              <a:t>of the visit</a:t>
            </a:r>
            <a:r>
              <a:rPr lang="en-US" sz="1300" dirty="0">
                <a:solidFill>
                  <a:srgbClr val="FF0000"/>
                </a:solidFill>
              </a:rPr>
              <a:t>. </a:t>
            </a:r>
          </a:p>
          <a:p>
            <a:pPr marL="495782" indent="-495782">
              <a:buFont typeface="+mj-lt"/>
              <a:buAutoNum type="arabicPeriod"/>
            </a:pPr>
            <a:r>
              <a:rPr lang="en-US" sz="1300" dirty="0"/>
              <a:t>If you are going to the </a:t>
            </a:r>
            <a:r>
              <a:rPr lang="en-US" sz="1300" dirty="0">
                <a:solidFill>
                  <a:srgbClr val="FF0000"/>
                </a:solidFill>
              </a:rPr>
              <a:t>periphery</a:t>
            </a:r>
            <a:r>
              <a:rPr lang="en-US" sz="1300" dirty="0"/>
              <a:t>, </a:t>
            </a:r>
            <a:r>
              <a:rPr lang="en-US" sz="1300" dirty="0">
                <a:solidFill>
                  <a:srgbClr val="FF0000"/>
                </a:solidFill>
              </a:rPr>
              <a:t>engage people in a natural and polite way</a:t>
            </a:r>
            <a:r>
              <a:rPr lang="en-US" sz="1300" dirty="0"/>
              <a:t>, </a:t>
            </a:r>
            <a:r>
              <a:rPr lang="en-US" sz="1300" dirty="0">
                <a:solidFill>
                  <a:srgbClr val="FF0000"/>
                </a:solidFill>
              </a:rPr>
              <a:t>showing</a:t>
            </a:r>
            <a:r>
              <a:rPr lang="en-US" sz="1300" dirty="0"/>
              <a:t> </a:t>
            </a:r>
            <a:r>
              <a:rPr lang="en-US" sz="1300" dirty="0">
                <a:solidFill>
                  <a:srgbClr val="FF0000"/>
                </a:solidFill>
              </a:rPr>
              <a:t>authentic interest </a:t>
            </a:r>
            <a:r>
              <a:rPr lang="en-US" sz="1300" dirty="0"/>
              <a:t>in getting to know them.</a:t>
            </a:r>
          </a:p>
          <a:p>
            <a:pPr marL="495782" indent="-495782">
              <a:buFont typeface="+mj-lt"/>
              <a:buAutoNum type="arabicPeriod"/>
            </a:pPr>
            <a:r>
              <a:rPr lang="en-US" sz="1300" dirty="0" smtClean="0">
                <a:solidFill>
                  <a:srgbClr val="FF0000"/>
                </a:solidFill>
              </a:rPr>
              <a:t>Bring </a:t>
            </a:r>
            <a:r>
              <a:rPr lang="en-US" sz="1300" dirty="0">
                <a:solidFill>
                  <a:srgbClr val="FF0000"/>
                </a:solidFill>
              </a:rPr>
              <a:t>some information </a:t>
            </a:r>
            <a:r>
              <a:rPr lang="en-US" sz="1300" dirty="0"/>
              <a:t>about your parish or </a:t>
            </a:r>
            <a:r>
              <a:rPr lang="en-US" sz="1300" dirty="0" smtClean="0"/>
              <a:t>faith </a:t>
            </a:r>
            <a:r>
              <a:rPr lang="en-US" sz="1300" dirty="0"/>
              <a:t>community to share. </a:t>
            </a:r>
          </a:p>
        </p:txBody>
      </p:sp>
      <p:sp>
        <p:nvSpPr>
          <p:cNvPr id="4" name="Slide Number Placeholder 3"/>
          <p:cNvSpPr>
            <a:spLocks noGrp="1"/>
          </p:cNvSpPr>
          <p:nvPr>
            <p:ph type="sldNum" sz="quarter" idx="10"/>
          </p:nvPr>
        </p:nvSpPr>
        <p:spPr/>
        <p:txBody>
          <a:bodyPr/>
          <a:lstStyle/>
          <a:p>
            <a:fld id="{39A59265-2A82-4608-BAC4-1A8190AD1057}" type="slidenum">
              <a:rPr lang="en-US" smtClean="0"/>
              <a:pPr/>
              <a:t>33</a:t>
            </a:fld>
            <a:endParaRPr lang="en-US"/>
          </a:p>
        </p:txBody>
      </p:sp>
    </p:spTree>
    <p:extLst>
      <p:ext uri="{BB962C8B-B14F-4D97-AF65-F5344CB8AC3E}">
        <p14:creationId xmlns:p14="http://schemas.microsoft.com/office/powerpoint/2010/main" val="1734755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442913"/>
            <a:ext cx="4648200" cy="3486150"/>
          </a:xfrm>
        </p:spPr>
      </p:sp>
      <p:sp>
        <p:nvSpPr>
          <p:cNvPr id="3" name="Notes Placeholder 2"/>
          <p:cNvSpPr>
            <a:spLocks noGrp="1"/>
          </p:cNvSpPr>
          <p:nvPr>
            <p:ph type="body" idx="1"/>
          </p:nvPr>
        </p:nvSpPr>
        <p:spPr>
          <a:xfrm>
            <a:off x="701040" y="3984171"/>
            <a:ext cx="5608320" cy="4795762"/>
          </a:xfrm>
        </p:spPr>
        <p:txBody>
          <a:bodyPr>
            <a:normAutofit lnSpcReduction="10000"/>
          </a:bodyPr>
          <a:lstStyle/>
          <a:p>
            <a:pPr marL="524046" indent="-524046">
              <a:lnSpc>
                <a:spcPct val="110000"/>
              </a:lnSpc>
              <a:buFont typeface="+mj-lt"/>
              <a:buAutoNum type="arabicPeriod" startAt="6"/>
            </a:pPr>
            <a:r>
              <a:rPr lang="en-US" sz="1300" dirty="0" smtClean="0">
                <a:solidFill>
                  <a:srgbClr val="FF0000"/>
                </a:solidFill>
              </a:rPr>
              <a:t>Be </a:t>
            </a:r>
            <a:r>
              <a:rPr lang="en-US" sz="1300" dirty="0">
                <a:solidFill>
                  <a:srgbClr val="FF0000"/>
                </a:solidFill>
              </a:rPr>
              <a:t>respectful. </a:t>
            </a:r>
            <a:r>
              <a:rPr lang="en-US" sz="1300" dirty="0">
                <a:solidFill>
                  <a:prstClr val="black"/>
                </a:solidFill>
              </a:rPr>
              <a:t>Avoid entering into controversies. If you don’t know the answer to a question, write it down and indicate that you will bring an answer next time. </a:t>
            </a:r>
          </a:p>
          <a:p>
            <a:pPr marL="524046" indent="-524046">
              <a:lnSpc>
                <a:spcPct val="110000"/>
              </a:lnSpc>
              <a:buFont typeface="+mj-lt"/>
              <a:buAutoNum type="arabicPeriod" startAt="6"/>
            </a:pPr>
            <a:r>
              <a:rPr lang="en-US" sz="1300" dirty="0">
                <a:solidFill>
                  <a:srgbClr val="FF0000"/>
                </a:solidFill>
              </a:rPr>
              <a:t>Use the questions in the </a:t>
            </a:r>
            <a:r>
              <a:rPr lang="en-US" sz="1300" i="1" dirty="0">
                <a:solidFill>
                  <a:srgbClr val="FF0000"/>
                </a:solidFill>
              </a:rPr>
              <a:t>Mission and Consultation Journa</a:t>
            </a:r>
            <a:r>
              <a:rPr lang="en-US" sz="1300" dirty="0">
                <a:solidFill>
                  <a:srgbClr val="FF0000"/>
                </a:solidFill>
              </a:rPr>
              <a:t>l. </a:t>
            </a:r>
            <a:r>
              <a:rPr lang="en-US" sz="1300" dirty="0">
                <a:solidFill>
                  <a:prstClr val="black"/>
                </a:solidFill>
              </a:rPr>
              <a:t>Then, listen... listen... listen attentively and lovingly. </a:t>
            </a:r>
            <a:br>
              <a:rPr lang="en-US" sz="1300" dirty="0">
                <a:solidFill>
                  <a:prstClr val="black"/>
                </a:solidFill>
              </a:rPr>
            </a:br>
            <a:r>
              <a:rPr lang="en-US" sz="1300" i="1" dirty="0"/>
              <a:t>Ask the following questions while talking with them. </a:t>
            </a:r>
          </a:p>
          <a:p>
            <a:pPr marL="615378" lvl="1" indent="-174683">
              <a:buFont typeface="Arial" panose="020B0604020202020204" pitchFamily="34" charset="0"/>
              <a:buChar char="•"/>
            </a:pPr>
            <a:r>
              <a:rPr lang="en-US" sz="1300" i="1" dirty="0"/>
              <a:t>Make sure it does not sound like a survey, but a conversation in which you want to learn about them. </a:t>
            </a:r>
          </a:p>
          <a:p>
            <a:pPr marL="615378" lvl="1" indent="-174683">
              <a:buFont typeface="Arial" panose="020B0604020202020204" pitchFamily="34" charset="0"/>
              <a:buChar char="•"/>
            </a:pPr>
            <a:r>
              <a:rPr lang="en-US" sz="1300" i="1" dirty="0"/>
              <a:t>Feel free to change the question so it sounds more like something you would say. </a:t>
            </a:r>
          </a:p>
          <a:p>
            <a:pPr marL="615378" lvl="1" indent="-174683">
              <a:buFont typeface="Arial" panose="020B0604020202020204" pitchFamily="34" charset="0"/>
              <a:buChar char="•"/>
            </a:pPr>
            <a:r>
              <a:rPr lang="en-US" sz="1300" i="1" dirty="0"/>
              <a:t>If they do not want to answer or don’t feel comfortable answering, do not push them. </a:t>
            </a:r>
          </a:p>
          <a:p>
            <a:pPr marL="615378" lvl="1" indent="-174683">
              <a:buFont typeface="Arial" panose="020B0604020202020204" pitchFamily="34" charset="0"/>
              <a:buChar char="•"/>
            </a:pPr>
            <a:r>
              <a:rPr lang="en-US" sz="1300" i="1" dirty="0"/>
              <a:t>When you are done, thank them for their time and ask if you can stay in touch. </a:t>
            </a:r>
          </a:p>
          <a:p>
            <a:pPr marL="615378" lvl="1" indent="-174683">
              <a:buFont typeface="Arial" panose="020B0604020202020204" pitchFamily="34" charset="0"/>
              <a:buChar char="•"/>
            </a:pPr>
            <a:r>
              <a:rPr lang="en-US" sz="1300" i="1" dirty="0"/>
              <a:t>After the conversation, jot down this information in your journal and complete the consultation form. </a:t>
            </a:r>
            <a:endParaRPr lang="en-US" sz="1300" dirty="0"/>
          </a:p>
          <a:p>
            <a:pPr marL="524046" indent="-524046">
              <a:buFont typeface="+mj-lt"/>
              <a:buAutoNum type="arabicPeriod" startAt="6"/>
            </a:pPr>
            <a:r>
              <a:rPr lang="en-US" sz="1300" dirty="0">
                <a:solidFill>
                  <a:srgbClr val="FF0000"/>
                </a:solidFill>
              </a:rPr>
              <a:t>Keep the conversation short. </a:t>
            </a:r>
          </a:p>
          <a:p>
            <a:pPr marL="524046" indent="-524046">
              <a:buFont typeface="+mj-lt"/>
              <a:buAutoNum type="arabicPeriod" startAt="6"/>
            </a:pPr>
            <a:r>
              <a:rPr lang="en-US" sz="1300" dirty="0">
                <a:solidFill>
                  <a:srgbClr val="FF0000"/>
                </a:solidFill>
              </a:rPr>
              <a:t>Write a few notes</a:t>
            </a:r>
            <a:r>
              <a:rPr lang="en-US" sz="1300" dirty="0">
                <a:solidFill>
                  <a:prstClr val="black"/>
                </a:solidFill>
              </a:rPr>
              <a:t> and respond to questions in the </a:t>
            </a:r>
            <a:r>
              <a:rPr lang="en-US" sz="1300" i="1" dirty="0">
                <a:solidFill>
                  <a:prstClr val="black"/>
                </a:solidFill>
              </a:rPr>
              <a:t>Mission and Consultation Journal</a:t>
            </a:r>
            <a:r>
              <a:rPr lang="en-US" sz="1300" dirty="0">
                <a:solidFill>
                  <a:prstClr val="black"/>
                </a:solidFill>
              </a:rPr>
              <a:t> after your return. </a:t>
            </a:r>
          </a:p>
          <a:p>
            <a:pPr marL="524046" indent="-524046">
              <a:buFont typeface="+mj-lt"/>
              <a:buAutoNum type="arabicPeriod" startAt="6"/>
            </a:pPr>
            <a:r>
              <a:rPr lang="en-US" sz="1300" dirty="0">
                <a:solidFill>
                  <a:prstClr val="black"/>
                </a:solidFill>
              </a:rPr>
              <a:t>If you have any questions, </a:t>
            </a:r>
            <a:r>
              <a:rPr lang="en-US" sz="1300" dirty="0">
                <a:solidFill>
                  <a:srgbClr val="FF0000"/>
                </a:solidFill>
              </a:rPr>
              <a:t>consult with the leaders of the V Encuentro team in your parish or faith community</a:t>
            </a:r>
            <a:r>
              <a:rPr lang="en-US" sz="1300" dirty="0">
                <a:solidFill>
                  <a:prstClr val="black"/>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a:t>
            </a:r>
            <a:r>
              <a:rPr lang="en-US" sz="1200" dirty="0" smtClean="0"/>
              <a:t>Missionaries should not visit or contact minors under the age of 18 without the presence of a parent or adult </a:t>
            </a:r>
            <a:r>
              <a:rPr lang="en-US" sz="1200" dirty="0" smtClean="0">
                <a:solidFill>
                  <a:srgbClr val="FF0000"/>
                </a:solidFill>
              </a:rPr>
              <a:t>following Safe Environment Guidelines</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300" dirty="0">
                <a:latin typeface="Arial" pitchFamily="34" charset="0"/>
                <a:cs typeface="Arial" pitchFamily="34" charset="0"/>
              </a:rPr>
              <a:t>God of Mercy, </a:t>
            </a:r>
          </a:p>
          <a:p>
            <a:pPr algn="ctr"/>
            <a:r>
              <a:rPr lang="en-US" sz="1300" dirty="0">
                <a:latin typeface="Arial" pitchFamily="34" charset="0"/>
                <a:cs typeface="Arial" pitchFamily="34" charset="0"/>
              </a:rPr>
              <a:t>You that went out to encounter the disciples </a:t>
            </a:r>
            <a:br>
              <a:rPr lang="en-US" sz="1300" dirty="0">
                <a:latin typeface="Arial" pitchFamily="34" charset="0"/>
                <a:cs typeface="Arial" pitchFamily="34" charset="0"/>
              </a:rPr>
            </a:br>
            <a:r>
              <a:rPr lang="en-US" sz="1300" dirty="0">
                <a:latin typeface="Arial" pitchFamily="34" charset="0"/>
                <a:cs typeface="Arial" pitchFamily="34" charset="0"/>
              </a:rPr>
              <a:t>on the way to Emmaus, </a:t>
            </a:r>
          </a:p>
          <a:p>
            <a:pPr algn="ctr"/>
            <a:r>
              <a:rPr lang="en-US" sz="1300" dirty="0">
                <a:latin typeface="Arial" pitchFamily="34" charset="0"/>
                <a:cs typeface="Arial" pitchFamily="34" charset="0"/>
              </a:rPr>
              <a:t>grant us a missionary spirit </a:t>
            </a:r>
            <a:br>
              <a:rPr lang="en-US" sz="1300" dirty="0">
                <a:latin typeface="Arial" pitchFamily="34" charset="0"/>
                <a:cs typeface="Arial" pitchFamily="34" charset="0"/>
              </a:rPr>
            </a:br>
            <a:r>
              <a:rPr lang="en-US" sz="1300" dirty="0">
                <a:latin typeface="Arial" pitchFamily="34" charset="0"/>
                <a:cs typeface="Arial" pitchFamily="34" charset="0"/>
              </a:rPr>
              <a:t>and send us forth to encounter our brothers and sisters, </a:t>
            </a:r>
          </a:p>
          <a:p>
            <a:pPr algn="ctr"/>
            <a:r>
              <a:rPr lang="en-US" sz="1300" dirty="0">
                <a:latin typeface="Arial" pitchFamily="34" charset="0"/>
                <a:cs typeface="Arial" pitchFamily="34" charset="0"/>
              </a:rPr>
              <a:t>to walk along beside them, </a:t>
            </a:r>
          </a:p>
          <a:p>
            <a:pPr algn="ctr"/>
            <a:r>
              <a:rPr lang="en-US" sz="1300" dirty="0">
                <a:latin typeface="Arial" pitchFamily="34" charset="0"/>
                <a:cs typeface="Arial" pitchFamily="34" charset="0"/>
              </a:rPr>
              <a:t>listen to their hopes and dreams, </a:t>
            </a:r>
          </a:p>
          <a:p>
            <a:pPr algn="ctr"/>
            <a:r>
              <a:rPr lang="en-US" sz="1300" dirty="0">
                <a:latin typeface="Arial" pitchFamily="34" charset="0"/>
                <a:cs typeface="Arial" pitchFamily="34" charset="0"/>
              </a:rPr>
              <a:t>rekindle their faith with the fire of your Word, </a:t>
            </a:r>
          </a:p>
          <a:p>
            <a:pPr algn="ctr"/>
            <a:r>
              <a:rPr lang="en-US" sz="1300" dirty="0">
                <a:latin typeface="Arial" pitchFamily="34" charset="0"/>
                <a:cs typeface="Arial" pitchFamily="34" charset="0"/>
              </a:rPr>
              <a:t>prepare them to recognize you in the Eucharist </a:t>
            </a:r>
            <a:br>
              <a:rPr lang="en-US" sz="1300" dirty="0">
                <a:latin typeface="Arial" pitchFamily="34" charset="0"/>
                <a:cs typeface="Arial" pitchFamily="34" charset="0"/>
              </a:rPr>
            </a:br>
            <a:r>
              <a:rPr lang="en-US" sz="1300" dirty="0">
                <a:latin typeface="Arial" pitchFamily="34" charset="0"/>
                <a:cs typeface="Arial" pitchFamily="34" charset="0"/>
              </a:rPr>
              <a:t>and send them as missionary disciples </a:t>
            </a:r>
          </a:p>
          <a:p>
            <a:pPr algn="ctr"/>
            <a:r>
              <a:rPr lang="en-US" sz="1300" dirty="0">
                <a:latin typeface="Arial" pitchFamily="34" charset="0"/>
                <a:cs typeface="Arial" pitchFamily="34" charset="0"/>
              </a:rPr>
              <a:t>to share the joy of the Gospel to present and future generations </a:t>
            </a:r>
          </a:p>
          <a:p>
            <a:pPr algn="ctr"/>
            <a:r>
              <a:rPr lang="en-US" sz="1300" dirty="0">
                <a:latin typeface="Arial" pitchFamily="34" charset="0"/>
                <a:cs typeface="Arial" pitchFamily="34" charset="0"/>
              </a:rPr>
              <a:t>of every race, language and culture. </a:t>
            </a:r>
          </a:p>
          <a:p>
            <a:pPr algn="ctr"/>
            <a:r>
              <a:rPr lang="en-US" sz="1300" dirty="0">
                <a:latin typeface="Arial" pitchFamily="34" charset="0"/>
                <a:cs typeface="Arial" pitchFamily="34" charset="0"/>
              </a:rPr>
              <a:t>We ask you this from our burning hearts filled with the Holy Spirit, </a:t>
            </a:r>
          </a:p>
          <a:p>
            <a:pPr algn="ctr"/>
            <a:r>
              <a:rPr lang="en-US" sz="1300" dirty="0">
                <a:latin typeface="Arial" pitchFamily="34" charset="0"/>
                <a:cs typeface="Arial" pitchFamily="34" charset="0"/>
              </a:rPr>
              <a:t>in the Name of your beloved Son </a:t>
            </a:r>
          </a:p>
          <a:p>
            <a:pPr algn="ctr"/>
            <a:r>
              <a:rPr lang="en-US" sz="1300" dirty="0">
                <a:latin typeface="Arial" pitchFamily="34" charset="0"/>
                <a:cs typeface="Arial" pitchFamily="34" charset="0"/>
              </a:rPr>
              <a:t>and through the intercession of our Mother, Mary of Guadalupe </a:t>
            </a:r>
          </a:p>
          <a:p>
            <a:pPr algn="ctr"/>
            <a:r>
              <a:rPr lang="en-US" sz="1300" dirty="0">
                <a:latin typeface="Arial" pitchFamily="34" charset="0"/>
                <a:cs typeface="Arial" pitchFamily="34" charset="0"/>
              </a:rPr>
              <a:t>Star of the New Evangelization </a:t>
            </a:r>
          </a:p>
          <a:p>
            <a:pPr algn="ctr"/>
            <a:r>
              <a:rPr lang="en-US" sz="1300" dirty="0">
                <a:latin typeface="Arial" pitchFamily="34" charset="0"/>
                <a:cs typeface="Arial" pitchFamily="34" charset="0"/>
              </a:rPr>
              <a:t>Amen. </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35</a:t>
            </a:fld>
            <a:endParaRPr lang="en-US"/>
          </a:p>
        </p:txBody>
      </p:sp>
    </p:spTree>
    <p:extLst>
      <p:ext uri="{BB962C8B-B14F-4D97-AF65-F5344CB8AC3E}">
        <p14:creationId xmlns:p14="http://schemas.microsoft.com/office/powerpoint/2010/main" val="305164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500" b="1" dirty="0">
                <a:solidFill>
                  <a:srgbClr val="FF0000"/>
                </a:solidFill>
              </a:rPr>
              <a:t>Logistics of Small Groups for V Encuentro</a:t>
            </a:r>
          </a:p>
          <a:p>
            <a:pPr marL="174683" indent="-174683">
              <a:lnSpc>
                <a:spcPct val="110000"/>
              </a:lnSpc>
              <a:buFont typeface="Arial" panose="020B0604020202020204" pitchFamily="34" charset="0"/>
              <a:buChar char="•"/>
            </a:pPr>
            <a:r>
              <a:rPr lang="en-US" sz="1400" dirty="0"/>
              <a:t>Parish Encuentro Team oversees the groups/Facilitators</a:t>
            </a:r>
          </a:p>
          <a:p>
            <a:pPr marL="174683" indent="-174683">
              <a:lnSpc>
                <a:spcPct val="110000"/>
              </a:lnSpc>
              <a:buFont typeface="Arial" panose="020B0604020202020204" pitchFamily="34" charset="0"/>
              <a:buChar char="•"/>
            </a:pPr>
            <a:r>
              <a:rPr lang="en-US" sz="1400" dirty="0"/>
              <a:t>Form groups now.  What groups already exist?  How will you invite?  Sign ups?  Locations?</a:t>
            </a:r>
          </a:p>
          <a:p>
            <a:pPr marL="174683" indent="-174683">
              <a:lnSpc>
                <a:spcPct val="110000"/>
              </a:lnSpc>
              <a:buFont typeface="Arial" panose="020B0604020202020204" pitchFamily="34" charset="0"/>
              <a:buChar char="•"/>
            </a:pPr>
            <a:r>
              <a:rPr lang="en-US" sz="1400" dirty="0"/>
              <a:t>All Catholics of all backgrounds are encouraged and welcomed to be part of the V Encuentro process…parishes, movements, SCCs, schools, campus ministry, organizations…</a:t>
            </a:r>
          </a:p>
          <a:p>
            <a:pPr marL="174683" indent="-174683">
              <a:lnSpc>
                <a:spcPct val="110000"/>
              </a:lnSpc>
              <a:buFont typeface="Arial" panose="020B0604020202020204" pitchFamily="34" charset="0"/>
              <a:buChar char="•"/>
            </a:pPr>
            <a:r>
              <a:rPr lang="en-US" sz="1400" dirty="0"/>
              <a:t>Children in groups if they can follow the conversation and participate – Adaptations?  Please share…</a:t>
            </a:r>
          </a:p>
          <a:p>
            <a:pPr marL="174683" indent="-174683">
              <a:lnSpc>
                <a:spcPct val="110000"/>
              </a:lnSpc>
              <a:buFont typeface="Arial" panose="020B0604020202020204" pitchFamily="34" charset="0"/>
              <a:buChar char="•"/>
            </a:pPr>
            <a:r>
              <a:rPr lang="en-US" sz="1400" dirty="0"/>
              <a:t>5 Sessions – weekly, biweekly, other</a:t>
            </a:r>
          </a:p>
          <a:p>
            <a:pPr marL="174683" indent="-174683">
              <a:lnSpc>
                <a:spcPct val="110000"/>
              </a:lnSpc>
              <a:buFont typeface="Arial" panose="020B0604020202020204" pitchFamily="34" charset="0"/>
              <a:buChar char="•"/>
            </a:pPr>
            <a:r>
              <a:rPr lang="en-US" sz="1400" dirty="0"/>
              <a:t>Lent?  Easter?  Complete first half of 2017</a:t>
            </a:r>
          </a:p>
          <a:p>
            <a:pPr marL="174683" indent="-174683">
              <a:lnSpc>
                <a:spcPct val="110000"/>
              </a:lnSpc>
              <a:buFont typeface="Arial" panose="020B0604020202020204" pitchFamily="34" charset="0"/>
              <a:buChar char="•"/>
            </a:pPr>
            <a:r>
              <a:rPr lang="en-US" sz="1400" dirty="0"/>
              <a:t>7-12 members per group is ideal</a:t>
            </a:r>
          </a:p>
          <a:p>
            <a:pPr marL="174683" indent="-174683">
              <a:lnSpc>
                <a:spcPct val="110000"/>
              </a:lnSpc>
              <a:buFont typeface="Arial" panose="020B0604020202020204" pitchFamily="34" charset="0"/>
              <a:buChar char="•"/>
            </a:pPr>
            <a:r>
              <a:rPr lang="en-US" sz="1400" dirty="0"/>
              <a:t>Meet in homes, parish grounds, schools, prisons, offices, funeral homes, parks, community rooms, hospitals…</a:t>
            </a:r>
          </a:p>
          <a:p>
            <a:pPr marL="174683" indent="-174683">
              <a:lnSpc>
                <a:spcPct val="110000"/>
              </a:lnSpc>
              <a:buFont typeface="Arial" panose="020B0604020202020204" pitchFamily="34" charset="0"/>
              <a:buChar char="•"/>
            </a:pPr>
            <a:r>
              <a:rPr lang="en-US" sz="1400" dirty="0"/>
              <a:t>90 minutes per session  </a:t>
            </a:r>
          </a:p>
          <a:p>
            <a:pPr marL="174683" indent="-174683">
              <a:lnSpc>
                <a:spcPct val="110000"/>
              </a:lnSpc>
              <a:buFont typeface="Arial" panose="020B0604020202020204" pitchFamily="34" charset="0"/>
              <a:buChar char="•"/>
            </a:pPr>
            <a:r>
              <a:rPr lang="en-US" sz="1400" dirty="0"/>
              <a:t>Music found at </a:t>
            </a:r>
            <a:r>
              <a:rPr lang="en-US" sz="1400" dirty="0">
                <a:hlinkClick r:id="rId3"/>
              </a:rPr>
              <a:t>www.vencuentro.org</a:t>
            </a:r>
            <a:endParaRPr lang="en-US" sz="1400" dirty="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a:t>
            </a:fld>
            <a:endParaRPr lang="en-US"/>
          </a:p>
        </p:txBody>
      </p:sp>
    </p:spTree>
    <p:extLst>
      <p:ext uri="{BB962C8B-B14F-4D97-AF65-F5344CB8AC3E}">
        <p14:creationId xmlns:p14="http://schemas.microsoft.com/office/powerpoint/2010/main" val="335261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4046" indent="-524046">
              <a:buFont typeface="+mj-lt"/>
              <a:buAutoNum type="arabicPeriod"/>
            </a:pPr>
            <a:r>
              <a:rPr lang="en-US" dirty="0" smtClean="0"/>
              <a:t>Prepare the </a:t>
            </a:r>
            <a:r>
              <a:rPr lang="en-US" b="1" dirty="0" smtClean="0"/>
              <a:t>space</a:t>
            </a:r>
            <a:r>
              <a:rPr lang="en-US" dirty="0" smtClean="0"/>
              <a:t> for the group to meet. </a:t>
            </a:r>
            <a:br>
              <a:rPr lang="en-US" dirty="0" smtClean="0"/>
            </a:br>
            <a:r>
              <a:rPr lang="en-US" dirty="0" smtClean="0"/>
              <a:t>Facilitators will make sure that there are enough chairs for all participants. </a:t>
            </a:r>
            <a:br>
              <a:rPr lang="en-US" dirty="0" smtClean="0"/>
            </a:br>
            <a:r>
              <a:rPr lang="en-US" dirty="0" smtClean="0"/>
              <a:t>All groups should ideally have a </a:t>
            </a:r>
            <a:r>
              <a:rPr lang="en-US" b="1" dirty="0" smtClean="0"/>
              <a:t>small altar or table with a Bible and a crucifix</a:t>
            </a:r>
            <a:r>
              <a:rPr lang="en-US" dirty="0" smtClean="0"/>
              <a:t> and, ideally, one or two other religious </a:t>
            </a:r>
            <a:r>
              <a:rPr lang="en-US" b="1" dirty="0" smtClean="0"/>
              <a:t>symbols</a:t>
            </a:r>
            <a:r>
              <a:rPr lang="en-US" dirty="0" smtClean="0"/>
              <a:t> that are meaningful to the members of the group. </a:t>
            </a:r>
            <a:br>
              <a:rPr lang="en-US" dirty="0" smtClean="0"/>
            </a:br>
            <a:r>
              <a:rPr lang="en-US" dirty="0" smtClean="0"/>
              <a:t>Be</a:t>
            </a:r>
            <a:r>
              <a:rPr lang="en-US" baseline="0" dirty="0" smtClean="0"/>
              <a:t> sure all people and pets are taken care of as well as other devices/obstacles that may cause distractions/interruptions.</a:t>
            </a:r>
            <a:br>
              <a:rPr lang="en-US" baseline="0" dirty="0" smtClean="0"/>
            </a:br>
            <a:r>
              <a:rPr lang="en-US" baseline="0" dirty="0" smtClean="0"/>
              <a:t>Pens available for jotting down notes and activities.</a:t>
            </a:r>
            <a:br>
              <a:rPr lang="en-US" baseline="0" dirty="0" smtClean="0"/>
            </a:br>
            <a:r>
              <a:rPr lang="en-US" baseline="0" dirty="0" smtClean="0"/>
              <a:t>Water at least for participants.</a:t>
            </a:r>
            <a:br>
              <a:rPr lang="en-US" baseline="0" dirty="0" smtClean="0"/>
            </a:br>
            <a:r>
              <a:rPr lang="en-US" baseline="0" dirty="0" smtClean="0"/>
              <a:t>Access to restrooms.</a:t>
            </a:r>
            <a:endParaRPr lang="en-US" dirty="0" smtClean="0"/>
          </a:p>
          <a:p>
            <a:pPr marL="524046" indent="-524046">
              <a:buFont typeface="+mj-lt"/>
              <a:buAutoNum type="arabicPeriod"/>
            </a:pPr>
            <a:r>
              <a:rPr lang="en-US" dirty="0" smtClean="0"/>
              <a:t>Guide the conversation, ensuring that everyone is welcomed and has a chance to participate.</a:t>
            </a:r>
          </a:p>
          <a:p>
            <a:pPr marL="524046" indent="-524046">
              <a:buFont typeface="+mj-lt"/>
              <a:buAutoNum type="arabicPeriod"/>
            </a:pPr>
            <a:r>
              <a:rPr lang="en-US" dirty="0" smtClean="0"/>
              <a:t>Procure and distribute the symbols and any other materials to be used for each of the sessions.</a:t>
            </a:r>
          </a:p>
          <a:p>
            <a:pPr marL="524046" indent="-524046">
              <a:buFont typeface="+mj-lt"/>
              <a:buAutoNum type="arabicPeriod"/>
            </a:pPr>
            <a:r>
              <a:rPr lang="en-US" dirty="0" smtClean="0"/>
              <a:t>Keep records of who participated in the sessions.  The info will be used as part of the consultation process and shared with the bishops.</a:t>
            </a:r>
          </a:p>
          <a:p>
            <a:pPr marL="524046" indent="-524046">
              <a:buFont typeface="+mj-lt"/>
              <a:buAutoNum type="arabicPeriod"/>
            </a:pPr>
            <a:r>
              <a:rPr lang="en-US" dirty="0" smtClean="0"/>
              <a:t>Submit a report to the Parish Encuentro Team (or coordinating team) at the end of the five session experience.  Will soon be available for download at www.vencuentro.org</a:t>
            </a:r>
          </a:p>
          <a:p>
            <a:pPr marL="524046" indent="-524046">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3</a:t>
            </a:fld>
            <a:endParaRPr lang="en-US"/>
          </a:p>
        </p:txBody>
      </p:sp>
    </p:spTree>
    <p:extLst>
      <p:ext uri="{BB962C8B-B14F-4D97-AF65-F5344CB8AC3E}">
        <p14:creationId xmlns:p14="http://schemas.microsoft.com/office/powerpoint/2010/main" val="127253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facilitation of a dialogue involves the </a:t>
            </a:r>
            <a:r>
              <a:rPr lang="en-US" b="1" dirty="0" smtClean="0"/>
              <a:t>recognition and employment of different perspectives and various skills to create an inclusive environmen</a:t>
            </a:r>
            <a:r>
              <a:rPr lang="en-US" dirty="0" smtClean="0"/>
              <a:t>t.  In order to do so, it is important to consider the features of effective dialogues, and conditions that promote small group interaction and engagement.  </a:t>
            </a:r>
            <a:br>
              <a:rPr lang="en-US" dirty="0" smtClean="0"/>
            </a:br>
            <a:r>
              <a:rPr lang="en-US" b="1" dirty="0" smtClean="0"/>
              <a:t>Dialogue </a:t>
            </a:r>
            <a:r>
              <a:rPr lang="en-US" dirty="0" smtClean="0"/>
              <a:t>is a powerful </a:t>
            </a:r>
            <a:r>
              <a:rPr lang="en-US" b="1" dirty="0" smtClean="0"/>
              <a:t>mechanism for active learning</a:t>
            </a:r>
            <a:r>
              <a:rPr lang="en-US" b="0" dirty="0" smtClean="0"/>
              <a:t>;</a:t>
            </a:r>
            <a:r>
              <a:rPr lang="en-US" dirty="0" smtClean="0"/>
              <a:t> a </a:t>
            </a:r>
            <a:r>
              <a:rPr lang="en-US" b="1" dirty="0" smtClean="0"/>
              <a:t>well-facilitated dialogue allows the participant to explore new ideas while recognizing and valuing the contributions of others</a:t>
            </a:r>
            <a:r>
              <a:rPr lang="en-US" dirty="0" smtClean="0"/>
              <a:t>.</a:t>
            </a:r>
          </a:p>
          <a:p>
            <a:endParaRPr lang="en-US" b="1" dirty="0" smtClean="0"/>
          </a:p>
          <a:p>
            <a:pPr marL="635841" indent="-524046">
              <a:buFont typeface="+mj-lt"/>
              <a:buAutoNum type="arabicPeriod"/>
            </a:pPr>
            <a:r>
              <a:rPr lang="en-US" b="1" dirty="0" smtClean="0"/>
              <a:t>Create an inclusive environment</a:t>
            </a:r>
          </a:p>
          <a:p>
            <a:pPr marL="933966" lvl="1" indent="-524046"/>
            <a:r>
              <a:rPr lang="en-US" dirty="0" smtClean="0"/>
              <a:t>Invite participants to </a:t>
            </a:r>
            <a:r>
              <a:rPr lang="en-US" dirty="0" smtClean="0">
                <a:solidFill>
                  <a:srgbClr val="FF0000"/>
                </a:solidFill>
              </a:rPr>
              <a:t>introduce</a:t>
            </a:r>
            <a:r>
              <a:rPr lang="en-US" dirty="0" smtClean="0"/>
              <a:t> themselves</a:t>
            </a:r>
          </a:p>
          <a:p>
            <a:pPr marL="933966" lvl="1" indent="-524046"/>
            <a:r>
              <a:rPr lang="en-US" dirty="0" smtClean="0"/>
              <a:t>Share </a:t>
            </a:r>
            <a:r>
              <a:rPr lang="en-US" dirty="0" smtClean="0">
                <a:solidFill>
                  <a:srgbClr val="FF0000"/>
                </a:solidFill>
              </a:rPr>
              <a:t>expectations</a:t>
            </a:r>
            <a:r>
              <a:rPr lang="en-US" dirty="0" smtClean="0"/>
              <a:t> and intentions among the participants and the facilitator for effective dialogue.  </a:t>
            </a:r>
          </a:p>
          <a:p>
            <a:pPr marL="933966" lvl="1" indent="-524046"/>
            <a:r>
              <a:rPr lang="en-US" dirty="0" smtClean="0"/>
              <a:t>Invite everyone to </a:t>
            </a:r>
            <a:r>
              <a:rPr lang="en-US" dirty="0" smtClean="0">
                <a:solidFill>
                  <a:srgbClr val="FF0000"/>
                </a:solidFill>
              </a:rPr>
              <a:t>express their opinions and thoughts</a:t>
            </a:r>
            <a:r>
              <a:rPr lang="en-US" dirty="0" smtClean="0"/>
              <a:t>, avoiding situations where one or a few monopolize the conversation.</a:t>
            </a:r>
          </a:p>
          <a:p>
            <a:pPr marL="933966" lvl="1" indent="-524046"/>
            <a:r>
              <a:rPr lang="en-US" dirty="0" smtClean="0"/>
              <a:t>Treat participants with </a:t>
            </a:r>
            <a:r>
              <a:rPr lang="en-US" dirty="0" smtClean="0">
                <a:solidFill>
                  <a:srgbClr val="FF0000"/>
                </a:solidFill>
              </a:rPr>
              <a:t>respect and consideration</a:t>
            </a:r>
            <a:r>
              <a:rPr lang="en-US" dirty="0" smtClean="0"/>
              <a:t>.</a:t>
            </a:r>
          </a:p>
          <a:p>
            <a:pPr marL="933966" lvl="1" indent="-524046"/>
            <a:r>
              <a:rPr lang="en-US" dirty="0" smtClean="0"/>
              <a:t>Be aware of </a:t>
            </a:r>
            <a:r>
              <a:rPr lang="en-US" dirty="0" smtClean="0">
                <a:solidFill>
                  <a:srgbClr val="FF0000"/>
                </a:solidFill>
              </a:rPr>
              <a:t>barriers to sharing </a:t>
            </a:r>
            <a:r>
              <a:rPr lang="en-US" dirty="0" smtClean="0"/>
              <a:t>(cultural, social, experiential, etc.)</a:t>
            </a:r>
          </a:p>
          <a:p>
            <a:pPr marL="933966" lvl="1" indent="-524046"/>
            <a:r>
              <a:rPr lang="en-US" dirty="0" smtClean="0"/>
              <a:t>Invite and encourage all participants to </a:t>
            </a:r>
            <a:r>
              <a:rPr lang="en-US" dirty="0" smtClean="0">
                <a:solidFill>
                  <a:srgbClr val="FF0000"/>
                </a:solidFill>
              </a:rPr>
              <a:t>share at least once before inviting participants to share again</a:t>
            </a:r>
            <a:r>
              <a:rPr lang="en-US" dirty="0" smtClean="0"/>
              <a:t>.</a:t>
            </a:r>
          </a:p>
          <a:p>
            <a:pPr marL="933966" lvl="1" indent="-524046"/>
            <a:r>
              <a:rPr lang="en-US" dirty="0" smtClean="0"/>
              <a:t>Allow for the </a:t>
            </a:r>
            <a:r>
              <a:rPr lang="en-US" dirty="0" smtClean="0">
                <a:solidFill>
                  <a:srgbClr val="FF0000"/>
                </a:solidFill>
              </a:rPr>
              <a:t>sharing of alternate views</a:t>
            </a:r>
            <a:r>
              <a:rPr lang="en-US" dirty="0" smtClean="0"/>
              <a:t>.</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4</a:t>
            </a:fld>
            <a:endParaRPr lang="en-US"/>
          </a:p>
        </p:txBody>
      </p:sp>
    </p:spTree>
    <p:extLst>
      <p:ext uri="{BB962C8B-B14F-4D97-AF65-F5344CB8AC3E}">
        <p14:creationId xmlns:p14="http://schemas.microsoft.com/office/powerpoint/2010/main" val="424554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841" indent="-524046">
              <a:buFont typeface="+mj-lt"/>
              <a:buAutoNum type="arabicPeriod" startAt="2"/>
            </a:pPr>
            <a:r>
              <a:rPr lang="en-US" b="1" dirty="0" smtClean="0"/>
              <a:t>Keep discussions constructive and positive</a:t>
            </a:r>
          </a:p>
          <a:p>
            <a:pPr marL="933966" lvl="1" indent="-524046"/>
            <a:r>
              <a:rPr lang="en-US" dirty="0" smtClean="0"/>
              <a:t>Keep the group centered on the topic.</a:t>
            </a:r>
          </a:p>
          <a:p>
            <a:pPr marL="933966" lvl="1" indent="-524046"/>
            <a:r>
              <a:rPr lang="en-US" dirty="0" smtClean="0"/>
              <a:t>Follow the process indicated for each session, keeping a close watch on time with the assistance of a timekeeper.  Once time is up, transition the group into the next section.</a:t>
            </a:r>
          </a:p>
          <a:p>
            <a:pPr marL="933966" lvl="1" indent="-524046"/>
            <a:r>
              <a:rPr lang="en-US" dirty="0" smtClean="0"/>
              <a:t>Keep the group on task without rushing them.</a:t>
            </a:r>
          </a:p>
          <a:p>
            <a:pPr marL="933966" lvl="1" indent="-524046"/>
            <a:r>
              <a:rPr lang="en-US" dirty="0" smtClean="0"/>
              <a:t>If the group starts to veer in the direction of negativity and/or pointless venting, ask them how thy would like to address this.  </a:t>
            </a:r>
          </a:p>
          <a:p>
            <a:pPr marL="933966" lvl="1" indent="-524046"/>
            <a:r>
              <a:rPr lang="en-US" dirty="0" smtClean="0"/>
              <a:t>Request that if participants challenge others’ ideas, they do so with respect.</a:t>
            </a:r>
          </a:p>
          <a:p>
            <a:pPr marL="933966" lvl="1" indent="-524046"/>
            <a:r>
              <a:rPr lang="en-US" dirty="0" smtClean="0"/>
              <a:t>Ask dominant participants to allow others to speak.  Did everyone get a chance to speak before I do again?</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5</a:t>
            </a:fld>
            <a:endParaRPr lang="en-US"/>
          </a:p>
        </p:txBody>
      </p:sp>
    </p:spTree>
    <p:extLst>
      <p:ext uri="{BB962C8B-B14F-4D97-AF65-F5344CB8AC3E}">
        <p14:creationId xmlns:p14="http://schemas.microsoft.com/office/powerpoint/2010/main" val="2962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608320" cy="4437924"/>
          </a:xfrm>
        </p:spPr>
        <p:txBody>
          <a:bodyPr/>
          <a:lstStyle/>
          <a:p>
            <a:r>
              <a:rPr lang="en-US" sz="1500" b="1" dirty="0"/>
              <a:t>Session 1:  Called to a Loving Encounter with Jesus in the Church</a:t>
            </a:r>
          </a:p>
          <a:p>
            <a:r>
              <a:rPr lang="en-US" sz="1900" dirty="0"/>
              <a:t>Symbols and Supplies:</a:t>
            </a:r>
          </a:p>
          <a:p>
            <a:pPr lvl="1"/>
            <a:r>
              <a:rPr lang="en-US" sz="1700" dirty="0"/>
              <a:t>Nametags </a:t>
            </a:r>
          </a:p>
          <a:p>
            <a:pPr lvl="1"/>
            <a:r>
              <a:rPr lang="en-US" sz="1700" dirty="0"/>
              <a:t>Chairs in a circle</a:t>
            </a:r>
          </a:p>
          <a:p>
            <a:pPr lvl="1"/>
            <a:r>
              <a:rPr lang="en-US" sz="1700" dirty="0"/>
              <a:t>Image of a Path in center</a:t>
            </a:r>
          </a:p>
          <a:p>
            <a:pPr lvl="1"/>
            <a:r>
              <a:rPr lang="en-US" sz="1700" b="1" dirty="0"/>
              <a:t>Blindfolds</a:t>
            </a:r>
            <a:r>
              <a:rPr lang="en-US" sz="1700" dirty="0"/>
              <a:t> (one for each participant)</a:t>
            </a:r>
          </a:p>
          <a:p>
            <a:pPr lvl="1"/>
            <a:r>
              <a:rPr lang="en-US" sz="1700" dirty="0"/>
              <a:t>Music and player/speakers </a:t>
            </a:r>
            <a:r>
              <a:rPr lang="en-US" sz="1500" dirty="0"/>
              <a:t>(Resources/Music)</a:t>
            </a:r>
            <a:r>
              <a:rPr lang="en-US" sz="1700" dirty="0"/>
              <a:t/>
            </a:r>
            <a:br>
              <a:rPr lang="en-US" sz="1700" dirty="0"/>
            </a:br>
            <a:r>
              <a:rPr lang="en-US" sz="1700" dirty="0">
                <a:hlinkClick r:id="rId3"/>
              </a:rPr>
              <a:t>www.vencuentro.org/v-encuentro-documents/music/</a:t>
            </a:r>
            <a:endParaRPr lang="en-US" sz="1700" dirty="0"/>
          </a:p>
          <a:p>
            <a:pPr lvl="1"/>
            <a:r>
              <a:rPr lang="en-US" sz="1700" dirty="0"/>
              <a:t>Prayer (Celebrate)</a:t>
            </a:r>
          </a:p>
          <a:p>
            <a:pPr lvl="2"/>
            <a:r>
              <a:rPr lang="en-US" sz="1700" dirty="0">
                <a:solidFill>
                  <a:srgbClr val="FF0000"/>
                </a:solidFill>
              </a:rPr>
              <a:t>Blindfolds</a:t>
            </a:r>
          </a:p>
          <a:p>
            <a:pPr lvl="2"/>
            <a:r>
              <a:rPr lang="en-US" sz="1700" dirty="0"/>
              <a:t>Small pieces of </a:t>
            </a:r>
            <a:r>
              <a:rPr lang="en-US" sz="1700" dirty="0">
                <a:solidFill>
                  <a:srgbClr val="FF0000"/>
                </a:solidFill>
              </a:rPr>
              <a:t>paper and pens</a:t>
            </a:r>
          </a:p>
          <a:p>
            <a:pPr lvl="2"/>
            <a:r>
              <a:rPr lang="en-US" sz="1700" dirty="0">
                <a:solidFill>
                  <a:srgbClr val="FF0000"/>
                </a:solidFill>
              </a:rPr>
              <a:t>Prayer on page 14 </a:t>
            </a:r>
            <a:r>
              <a:rPr lang="en-US" sz="1700" dirty="0"/>
              <a:t>(Saint Teresa of Avila)</a:t>
            </a:r>
          </a:p>
          <a:p>
            <a:pPr lvl="2"/>
            <a:r>
              <a:rPr lang="en-US" sz="1700" dirty="0">
                <a:solidFill>
                  <a:srgbClr val="FF0000"/>
                </a:solidFill>
              </a:rPr>
              <a:t>Music</a:t>
            </a:r>
            <a:r>
              <a:rPr lang="en-US" sz="1700" dirty="0"/>
              <a:t> and player/speakers</a:t>
            </a:r>
          </a:p>
          <a:p>
            <a:pPr lvl="2"/>
            <a:r>
              <a:rPr lang="en-US" sz="2100" b="1" i="1" dirty="0">
                <a:solidFill>
                  <a:srgbClr val="FF0000"/>
                </a:solidFill>
              </a:rPr>
              <a:t>V Encuentro Mission and Consultation Journal</a:t>
            </a:r>
            <a:endParaRPr lang="en-US" sz="2100" dirty="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752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8</a:t>
            </a:fld>
            <a:endParaRPr lang="en-US"/>
          </a:p>
        </p:txBody>
      </p:sp>
    </p:spTree>
    <p:extLst>
      <p:ext uri="{BB962C8B-B14F-4D97-AF65-F5344CB8AC3E}">
        <p14:creationId xmlns:p14="http://schemas.microsoft.com/office/powerpoint/2010/main" val="3534445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10</a:t>
            </a:fld>
            <a:endParaRPr lang="en-US"/>
          </a:p>
        </p:txBody>
      </p:sp>
    </p:spTree>
    <p:extLst>
      <p:ext uri="{BB962C8B-B14F-4D97-AF65-F5344CB8AC3E}">
        <p14:creationId xmlns:p14="http://schemas.microsoft.com/office/powerpoint/2010/main" val="225351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500" b="1" dirty="0"/>
              <a:t>Session 2:  With Words and Actions: Do It!</a:t>
            </a:r>
          </a:p>
          <a:p>
            <a:r>
              <a:rPr lang="en-US" sz="2500" dirty="0"/>
              <a:t>Symbols and Supplies</a:t>
            </a:r>
          </a:p>
          <a:p>
            <a:pPr lvl="1"/>
            <a:r>
              <a:rPr lang="en-US" sz="2100" dirty="0"/>
              <a:t>Nametags (if there are people not known to all)</a:t>
            </a:r>
          </a:p>
          <a:p>
            <a:pPr lvl="1"/>
            <a:r>
              <a:rPr lang="en-US" sz="2100" dirty="0"/>
              <a:t>Chairs in a circle</a:t>
            </a:r>
          </a:p>
          <a:p>
            <a:pPr lvl="1"/>
            <a:r>
              <a:rPr lang="en-US" sz="2100" dirty="0"/>
              <a:t>Image of a Path</a:t>
            </a:r>
          </a:p>
          <a:p>
            <a:pPr lvl="1"/>
            <a:r>
              <a:rPr lang="en-US" sz="2100" dirty="0"/>
              <a:t>Bottles of Water (for each participant)</a:t>
            </a:r>
          </a:p>
          <a:p>
            <a:pPr lvl="1"/>
            <a:r>
              <a:rPr lang="en-US" sz="2100" dirty="0"/>
              <a:t>Prayer (Celebrate)</a:t>
            </a:r>
          </a:p>
          <a:p>
            <a:pPr lvl="2"/>
            <a:r>
              <a:rPr lang="en-US" sz="2100" dirty="0"/>
              <a:t>Clear bowl with water</a:t>
            </a:r>
          </a:p>
          <a:p>
            <a:pPr lvl="2"/>
            <a:r>
              <a:rPr lang="en-US" sz="2100" dirty="0"/>
              <a:t>Green plant with leaves</a:t>
            </a:r>
          </a:p>
          <a:p>
            <a:pPr lvl="2"/>
            <a:r>
              <a:rPr lang="en-US" sz="2100" dirty="0"/>
              <a:t>Containers (jars/bottles) that workers or immigrants use for water</a:t>
            </a:r>
          </a:p>
          <a:p>
            <a:pPr lvl="2"/>
            <a:r>
              <a:rPr lang="en-US" sz="2100" dirty="0"/>
              <a:t>Soft music sounds of water flowing</a:t>
            </a:r>
          </a:p>
          <a:p>
            <a:pPr lvl="2"/>
            <a:r>
              <a:rPr lang="en-US" sz="2100" dirty="0"/>
              <a:t>Basket with Pocket Books of Four Gospels (2 for each participant)</a:t>
            </a:r>
          </a:p>
          <a:p>
            <a:pPr lvl="2"/>
            <a:r>
              <a:rPr lang="en-US" sz="2100" dirty="0"/>
              <a:t>Music and player/speakers</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1BF085C-A472-4484-B223-75F291F71D9A}" type="datetimeFigureOut">
              <a:rPr lang="en-US" smtClean="0"/>
              <a:pPr/>
              <a:t>4/13/17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518F8E1-BB65-4D9F-987E-89A8A4F54E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F085C-A472-4484-B223-75F291F71D9A}" type="datetimeFigureOut">
              <a:rPr lang="en-US" smtClean="0"/>
              <a:pPr/>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F085C-A472-4484-B223-75F291F71D9A}" type="datetimeFigureOut">
              <a:rPr lang="en-US" smtClean="0"/>
              <a:pPr/>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F085C-A472-4484-B223-75F291F71D9A}" type="datetimeFigureOut">
              <a:rPr lang="en-US" smtClean="0"/>
              <a:pPr/>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BF085C-A472-4484-B223-75F291F71D9A}" type="datetimeFigureOut">
              <a:rPr lang="en-US" smtClean="0"/>
              <a:pPr/>
              <a:t>4/13/17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BF085C-A472-4484-B223-75F291F71D9A}" type="datetimeFigureOut">
              <a:rPr lang="en-US" smtClean="0"/>
              <a:pPr/>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1BF085C-A472-4484-B223-75F291F71D9A}" type="datetimeFigureOut">
              <a:rPr lang="en-US" smtClean="0"/>
              <a:pPr/>
              <a:t>4/13/17</a:t>
            </a:fld>
            <a:endParaRPr lang="en-US"/>
          </a:p>
        </p:txBody>
      </p:sp>
      <p:sp>
        <p:nvSpPr>
          <p:cNvPr id="27" name="Slide Number Placeholder 26"/>
          <p:cNvSpPr>
            <a:spLocks noGrp="1"/>
          </p:cNvSpPr>
          <p:nvPr>
            <p:ph type="sldNum" sz="quarter" idx="11"/>
          </p:nvPr>
        </p:nvSpPr>
        <p:spPr/>
        <p:txBody>
          <a:bodyPr rtlCol="0"/>
          <a:lstStyle/>
          <a:p>
            <a:fld id="{C518F8E1-BB65-4D9F-987E-89A8A4F54EE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1BF085C-A472-4484-B223-75F291F71D9A}" type="datetimeFigureOut">
              <a:rPr lang="en-US" smtClean="0"/>
              <a:pPr/>
              <a:t>4/13/17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518F8E1-BB65-4D9F-987E-89A8A4F54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F085C-A472-4484-B223-75F291F71D9A}" type="datetimeFigureOut">
              <a:rPr lang="en-US" smtClean="0"/>
              <a:pPr/>
              <a:t>4/13/17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BF085C-A472-4484-B223-75F291F71D9A}" type="datetimeFigureOut">
              <a:rPr lang="en-US" smtClean="0"/>
              <a:pPr/>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BF085C-A472-4484-B223-75F291F71D9A}" type="datetimeFigureOut">
              <a:rPr lang="en-US" smtClean="0"/>
              <a:pPr/>
              <a:t>4/13/17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1BF085C-A472-4484-B223-75F291F71D9A}" type="datetimeFigureOut">
              <a:rPr lang="en-US" smtClean="0"/>
              <a:pPr/>
              <a:t>4/13/17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518F8E1-BB65-4D9F-987E-89A8A4F54E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gif"/></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2.wdp"/><Relationship Id="rId5" Type="http://schemas.openxmlformats.org/officeDocument/2006/relationships/image" Target="../media/image8.jpeg"/><Relationship Id="rId6" Type="http://schemas.microsoft.com/office/2007/relationships/hdphoto" Target="../media/hdphoto3.wdp"/><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87" y="1066800"/>
            <a:ext cx="8836025" cy="1470025"/>
          </a:xfrm>
        </p:spPr>
        <p:txBody>
          <a:bodyPr>
            <a:noAutofit/>
          </a:bodyPr>
          <a:lstStyle/>
          <a:p>
            <a:pPr algn="ctr"/>
            <a:r>
              <a:rPr lang="es-ES" sz="4000" dirty="0" smtClean="0"/>
              <a:t>Consejos para las Cinco Sesiones </a:t>
            </a:r>
            <a:br>
              <a:rPr lang="es-ES" sz="4000" dirty="0" smtClean="0"/>
            </a:br>
            <a:r>
              <a:rPr lang="es-ES" sz="4000" dirty="0" smtClean="0"/>
              <a:t>con Pequeños </a:t>
            </a:r>
            <a:br>
              <a:rPr lang="es-ES" sz="4000" dirty="0" smtClean="0"/>
            </a:br>
            <a:r>
              <a:rPr lang="es-ES" sz="4000" dirty="0" smtClean="0"/>
              <a:t>Grupos y/o Comunidades</a:t>
            </a:r>
            <a:br>
              <a:rPr lang="es-ES" sz="4000" dirty="0" smtClean="0"/>
            </a:br>
            <a:r>
              <a:rPr lang="es-ES" sz="4000" dirty="0" smtClean="0"/>
              <a:t>Parroquiales</a:t>
            </a:r>
            <a:endParaRPr lang="en-US" sz="4000" b="1" dirty="0"/>
          </a:p>
        </p:txBody>
      </p:sp>
      <p:sp>
        <p:nvSpPr>
          <p:cNvPr id="28674" name="AutoShape 2" descr="http://vencuentro.org/wp-content/uploads/2016/08/V-EncuentoLogo-bilingual-Horizonta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8676" name="AutoShape 4" descr="http://vencuentro.org/wp-content/uploads/2016/08/V-EncuentoLogo-bilingual-Horizonta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7" descr="V-EncuentoLogo-bilingual-Horizontal.jpg"/>
          <p:cNvPicPr>
            <a:picLocks noChangeAspect="1"/>
          </p:cNvPicPr>
          <p:nvPr/>
        </p:nvPicPr>
        <p:blipFill>
          <a:blip r:embed="rId3" cstate="print"/>
          <a:stretch>
            <a:fillRect/>
          </a:stretch>
        </p:blipFill>
        <p:spPr>
          <a:xfrm>
            <a:off x="5316" y="3886200"/>
            <a:ext cx="5696228" cy="1681250"/>
          </a:xfrm>
          <a:prstGeom prst="rect">
            <a:avLst/>
          </a:prstGeom>
        </p:spPr>
      </p:pic>
      <p:sp>
        <p:nvSpPr>
          <p:cNvPr id="4" name="TextBox 3"/>
          <p:cNvSpPr txBox="1"/>
          <p:nvPr/>
        </p:nvSpPr>
        <p:spPr>
          <a:xfrm>
            <a:off x="2590800" y="5791200"/>
            <a:ext cx="5867400" cy="646331"/>
          </a:xfrm>
          <a:prstGeom prst="rect">
            <a:avLst/>
          </a:prstGeom>
          <a:noFill/>
        </p:spPr>
        <p:txBody>
          <a:bodyPr wrap="square" rtlCol="0">
            <a:spAutoFit/>
          </a:bodyPr>
          <a:lstStyle/>
          <a:p>
            <a:r>
              <a:rPr lang="es-ES" b="1" dirty="0" smtClean="0">
                <a:solidFill>
                  <a:srgbClr val="0070C0"/>
                </a:solidFill>
                <a:latin typeface="+mj-lt"/>
              </a:rPr>
              <a:t>DIOCESE OF SAN BERNARDINO</a:t>
            </a:r>
          </a:p>
          <a:p>
            <a:r>
              <a:rPr lang="es-ES" b="1" dirty="0" smtClean="0">
                <a:solidFill>
                  <a:srgbClr val="0070C0"/>
                </a:solidFill>
                <a:latin typeface="+mj-lt"/>
              </a:rPr>
              <a:t>SEGUNDA ETAPA  ENERO /JUNIO </a:t>
            </a:r>
            <a:r>
              <a:rPr lang="es-ES" b="1" dirty="0">
                <a:solidFill>
                  <a:srgbClr val="0070C0"/>
                </a:solidFill>
                <a:latin typeface="+mj-lt"/>
              </a:rPr>
              <a:t>2017</a:t>
            </a:r>
            <a:endParaRPr lang="en-US" b="1" dirty="0">
              <a:solidFill>
                <a:srgbClr val="0070C0"/>
              </a:solidFill>
              <a:latin typeface="+mj-lt"/>
            </a:endParaRPr>
          </a:p>
        </p:txBody>
      </p:sp>
    </p:spTree>
    <p:extLst>
      <p:ext uri="{BB962C8B-B14F-4D97-AF65-F5344CB8AC3E}">
        <p14:creationId xmlns:p14="http://schemas.microsoft.com/office/powerpoint/2010/main" val="42367132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12845"/>
            <a:ext cx="8763000" cy="5940088"/>
          </a:xfrm>
          <a:prstGeom prst="rect">
            <a:avLst/>
          </a:prstGeom>
        </p:spPr>
        <p:txBody>
          <a:bodyPr wrap="square">
            <a:spAutoFit/>
          </a:bodyPr>
          <a:lstStyle/>
          <a:p>
            <a:pPr lvl="0"/>
            <a:r>
              <a:rPr lang="es-MX" sz="2000" dirty="0"/>
              <a:t>Haz una lista de gestos que puedes hacer primero con los próximos, tu familia, tus amigos. Con los que tienes confianza. Proponte mirarles, evangelizando; escucharles, evangelizando… Cómo puedes expresar ternura? Cómo puedes contagiar alegría sin palabras.</a:t>
            </a:r>
            <a:endParaRPr lang="en-US" sz="2000" dirty="0"/>
          </a:p>
          <a:p>
            <a:pPr lvl="0"/>
            <a:r>
              <a:rPr lang="es-MX" sz="2000" dirty="0"/>
              <a:t>Piensa en gestos intencionales que puedes hacer que los otros están esperando: una ayuda en alguna tarea cotidiana, compartir algo, un rato de  compañía… </a:t>
            </a:r>
            <a:endParaRPr lang="en-US" sz="2000" dirty="0"/>
          </a:p>
          <a:p>
            <a:pPr lvl="0"/>
            <a:r>
              <a:rPr lang="es-MX" sz="2000" dirty="0" smtClean="0"/>
              <a:t>				</a:t>
            </a:r>
          </a:p>
          <a:p>
            <a:pPr lvl="0"/>
            <a:endParaRPr lang="es-MX" sz="2000" dirty="0"/>
          </a:p>
          <a:p>
            <a:pPr lvl="0"/>
            <a:r>
              <a:rPr lang="es-MX" sz="2000" dirty="0" smtClean="0"/>
              <a:t>				</a:t>
            </a:r>
            <a:r>
              <a:rPr lang="es-MX" sz="2000" b="1" dirty="0" smtClean="0">
                <a:solidFill>
                  <a:srgbClr val="FF0000"/>
                </a:solidFill>
              </a:rPr>
              <a:t>¡</a:t>
            </a:r>
            <a:r>
              <a:rPr lang="es-MX" sz="2000" b="1" dirty="0">
                <a:solidFill>
                  <a:srgbClr val="FF0000"/>
                </a:solidFill>
              </a:rPr>
              <a:t>PRIMEREA! Adelántate. Sé </a:t>
            </a:r>
            <a:r>
              <a:rPr lang="es-MX" sz="2000" b="1" dirty="0" smtClean="0">
                <a:solidFill>
                  <a:srgbClr val="FF0000"/>
                </a:solidFill>
              </a:rPr>
              <a:t>el 					primero/a en </a:t>
            </a:r>
            <a:r>
              <a:rPr lang="es-MX" sz="2000" b="1" dirty="0">
                <a:solidFill>
                  <a:srgbClr val="FF0000"/>
                </a:solidFill>
              </a:rPr>
              <a:t>hablar del evangelio sin </a:t>
            </a:r>
            <a:r>
              <a:rPr lang="es-MX" sz="2000" b="1" dirty="0" smtClean="0">
                <a:solidFill>
                  <a:srgbClr val="FF0000"/>
                </a:solidFill>
              </a:rPr>
              <a:t>				palabras</a:t>
            </a:r>
            <a:r>
              <a:rPr lang="es-MX" sz="2000" b="1" dirty="0">
                <a:solidFill>
                  <a:srgbClr val="FF0000"/>
                </a:solidFill>
              </a:rPr>
              <a:t>. </a:t>
            </a:r>
            <a:r>
              <a:rPr lang="es-MX" sz="2000" b="1" dirty="0" smtClean="0">
                <a:solidFill>
                  <a:srgbClr val="FF0000"/>
                </a:solidFill>
              </a:rPr>
              <a:t>Que </a:t>
            </a:r>
            <a:r>
              <a:rPr lang="es-MX" sz="2000" b="1" dirty="0">
                <a:solidFill>
                  <a:srgbClr val="FF0000"/>
                </a:solidFill>
              </a:rPr>
              <a:t>los que se relacionan </a:t>
            </a:r>
            <a:r>
              <a:rPr lang="es-MX" sz="2000" b="1" dirty="0" smtClean="0">
                <a:solidFill>
                  <a:srgbClr val="FF0000"/>
                </a:solidFill>
              </a:rPr>
              <a:t>				contigo concluyan</a:t>
            </a:r>
            <a:r>
              <a:rPr lang="es-MX" sz="2000" b="1" dirty="0">
                <a:solidFill>
                  <a:srgbClr val="FF0000"/>
                </a:solidFill>
              </a:rPr>
              <a:t>:  _Así sonreía, así </a:t>
            </a:r>
            <a:r>
              <a:rPr lang="es-MX" sz="2000" b="1" dirty="0" smtClean="0">
                <a:solidFill>
                  <a:srgbClr val="FF0000"/>
                </a:solidFill>
              </a:rPr>
              <a:t>				miraba</a:t>
            </a:r>
            <a:r>
              <a:rPr lang="es-MX" sz="2000" b="1" dirty="0">
                <a:solidFill>
                  <a:srgbClr val="FF0000"/>
                </a:solidFill>
              </a:rPr>
              <a:t>, así </a:t>
            </a:r>
            <a:r>
              <a:rPr lang="es-MX" sz="2000" b="1" dirty="0" smtClean="0">
                <a:solidFill>
                  <a:srgbClr val="FF0000"/>
                </a:solidFill>
              </a:rPr>
              <a:t>servía</a:t>
            </a:r>
            <a:r>
              <a:rPr lang="es-MX" sz="2000" b="1" dirty="0">
                <a:solidFill>
                  <a:srgbClr val="FF0000"/>
                </a:solidFill>
              </a:rPr>
              <a:t>, así sería Jesús…</a:t>
            </a:r>
            <a:endParaRPr lang="en-US" sz="2000" b="1" dirty="0">
              <a:solidFill>
                <a:srgbClr val="FF0000"/>
              </a:solidFill>
            </a:endParaRPr>
          </a:p>
          <a:p>
            <a:pPr lvl="0"/>
            <a:r>
              <a:rPr lang="es-MX" sz="2000" b="1" dirty="0" smtClean="0">
                <a:solidFill>
                  <a:srgbClr val="FF0000"/>
                </a:solidFill>
              </a:rPr>
              <a:t>				Identifica </a:t>
            </a:r>
            <a:r>
              <a:rPr lang="es-MX" sz="2000" b="1" dirty="0">
                <a:solidFill>
                  <a:srgbClr val="FF0000"/>
                </a:solidFill>
              </a:rPr>
              <a:t>a alguna persona lejana a </a:t>
            </a:r>
            <a:r>
              <a:rPr lang="es-MX" sz="2000" b="1" dirty="0" smtClean="0">
                <a:solidFill>
                  <a:srgbClr val="FF0000"/>
                </a:solidFill>
              </a:rPr>
              <a:t>				nuestra fe</a:t>
            </a:r>
            <a:r>
              <a:rPr lang="es-MX" sz="2000" b="1" dirty="0">
                <a:solidFill>
                  <a:srgbClr val="FF0000"/>
                </a:solidFill>
              </a:rPr>
              <a:t>, ya sea con indiferencia o </a:t>
            </a:r>
            <a:r>
              <a:rPr lang="es-MX" sz="2000" b="1" dirty="0" smtClean="0">
                <a:solidFill>
                  <a:srgbClr val="FF0000"/>
                </a:solidFill>
              </a:rPr>
              <a:t>				rechazo</a:t>
            </a:r>
            <a:r>
              <a:rPr lang="es-MX" sz="2000" b="1" dirty="0">
                <a:solidFill>
                  <a:srgbClr val="FF0000"/>
                </a:solidFill>
              </a:rPr>
              <a:t>… </a:t>
            </a:r>
            <a:r>
              <a:rPr lang="es-MX" sz="2000" b="1" dirty="0" smtClean="0">
                <a:solidFill>
                  <a:srgbClr val="FF0000"/>
                </a:solidFill>
              </a:rPr>
              <a:t>o herida por la vida					evangelízala </a:t>
            </a:r>
            <a:r>
              <a:rPr lang="es-MX" sz="2000" b="1" dirty="0">
                <a:solidFill>
                  <a:srgbClr val="FF0000"/>
                </a:solidFill>
              </a:rPr>
              <a:t>con tu actitud y tu </a:t>
            </a:r>
            <a:r>
              <a:rPr lang="es-MX" sz="2000" b="1" dirty="0" smtClean="0">
                <a:solidFill>
                  <a:srgbClr val="FF0000"/>
                </a:solidFill>
              </a:rPr>
              <a:t>					conducta</a:t>
            </a:r>
            <a:r>
              <a:rPr lang="es-MX" sz="2000" b="1" dirty="0">
                <a:solidFill>
                  <a:srgbClr val="FF0000"/>
                </a:solidFill>
              </a:rPr>
              <a:t>.</a:t>
            </a:r>
            <a:endParaRPr lang="en-US" sz="2000" b="1" dirty="0">
              <a:solidFill>
                <a:srgbClr val="FF000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1" t="5598"/>
          <a:stretch/>
        </p:blipFill>
        <p:spPr bwMode="auto">
          <a:xfrm>
            <a:off x="152400" y="3276600"/>
            <a:ext cx="3441185" cy="297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87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fontScale="90000"/>
          </a:bodyPr>
          <a:lstStyle/>
          <a:p>
            <a:r>
              <a:rPr lang="es-ES" sz="2800" dirty="0" smtClean="0"/>
              <a:t/>
            </a:r>
            <a:br>
              <a:rPr lang="es-ES" sz="2800" dirty="0" smtClean="0"/>
            </a:br>
            <a:r>
              <a:rPr lang="es-ES" sz="2700" dirty="0" smtClean="0"/>
              <a:t>Dinámica para practicar las Preguntas del Diario</a:t>
            </a:r>
            <a:br>
              <a:rPr lang="es-ES" sz="2700" dirty="0" smtClean="0"/>
            </a:br>
            <a:r>
              <a:rPr lang="es-ES" sz="2700" dirty="0" smtClean="0">
                <a:solidFill>
                  <a:srgbClr val="FF0000"/>
                </a:solidFill>
              </a:rPr>
              <a:t>15 minutos?</a:t>
            </a:r>
            <a:endParaRPr lang="en-US" sz="2700" dirty="0">
              <a:solidFill>
                <a:srgbClr val="FF0000"/>
              </a:solidFill>
            </a:endParaRPr>
          </a:p>
        </p:txBody>
      </p:sp>
      <p:sp>
        <p:nvSpPr>
          <p:cNvPr id="3" name="Content Placeholder 2"/>
          <p:cNvSpPr>
            <a:spLocks noGrp="1"/>
          </p:cNvSpPr>
          <p:nvPr>
            <p:ph idx="1"/>
          </p:nvPr>
        </p:nvSpPr>
        <p:spPr>
          <a:xfrm>
            <a:off x="609600" y="1676400"/>
            <a:ext cx="8229600" cy="4325112"/>
          </a:xfrm>
        </p:spPr>
        <p:txBody>
          <a:bodyPr>
            <a:normAutofit/>
          </a:bodyPr>
          <a:lstStyle/>
          <a:p>
            <a:r>
              <a:rPr lang="es-ES" dirty="0"/>
              <a:t>1. Qué es  lo que te hace feliz de ser católico? </a:t>
            </a:r>
          </a:p>
          <a:p>
            <a:pPr marL="109728" indent="0">
              <a:buNone/>
            </a:pPr>
            <a:r>
              <a:rPr lang="es-ES" dirty="0" smtClean="0">
                <a:solidFill>
                  <a:srgbClr val="FF0000"/>
                </a:solidFill>
              </a:rPr>
              <a:t>Que compartir (corto) y que responder al que encuentren</a:t>
            </a:r>
          </a:p>
          <a:p>
            <a:pPr marL="109728" indent="0">
              <a:buNone/>
            </a:pPr>
            <a:endParaRPr lang="es-ES" dirty="0" smtClean="0">
              <a:solidFill>
                <a:srgbClr val="FF0000"/>
              </a:solidFill>
            </a:endParaRPr>
          </a:p>
          <a:p>
            <a:pPr marL="109728" indent="0">
              <a:buNone/>
            </a:pPr>
            <a:endParaRPr lang="es-ES" dirty="0">
              <a:solidFill>
                <a:srgbClr val="FF0000"/>
              </a:solidFill>
            </a:endParaRPr>
          </a:p>
          <a:p>
            <a:r>
              <a:rPr lang="es-ES" dirty="0"/>
              <a:t>2 Cuáles son tus miedos o preocupaciones? En la Iglesia y en la sociedad.</a:t>
            </a:r>
          </a:p>
          <a:p>
            <a:pPr marL="109728" indent="0">
              <a:buNone/>
            </a:pPr>
            <a:r>
              <a:rPr lang="es-ES" dirty="0">
                <a:solidFill>
                  <a:srgbClr val="FF0000"/>
                </a:solidFill>
              </a:rPr>
              <a:t>Que compartir (corto</a:t>
            </a:r>
            <a:r>
              <a:rPr lang="es-ES" sz="2400" dirty="0">
                <a:solidFill>
                  <a:srgbClr val="FF0000"/>
                </a:solidFill>
              </a:rPr>
              <a:t>) y que responder al que </a:t>
            </a:r>
            <a:r>
              <a:rPr lang="es-ES" sz="2400" dirty="0" smtClean="0">
                <a:solidFill>
                  <a:srgbClr val="FF0000"/>
                </a:solidFill>
              </a:rPr>
              <a:t>encuentren</a:t>
            </a:r>
            <a:endParaRPr lang="es-ES" sz="2400" dirty="0">
              <a:solidFill>
                <a:srgbClr val="FF0000"/>
              </a:solidFill>
            </a:endParaRPr>
          </a:p>
        </p:txBody>
      </p:sp>
    </p:spTree>
    <p:extLst>
      <p:ext uri="{BB962C8B-B14F-4D97-AF65-F5344CB8AC3E}">
        <p14:creationId xmlns:p14="http://schemas.microsoft.com/office/powerpoint/2010/main" val="17173247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4267200"/>
          </a:xfrm>
        </p:spPr>
        <p:txBody>
          <a:bodyPr>
            <a:noAutofit/>
          </a:bodyPr>
          <a:lstStyle/>
          <a:p>
            <a:pPr marL="0" indent="0">
              <a:spcBef>
                <a:spcPts val="0"/>
              </a:spcBef>
              <a:buNone/>
            </a:pPr>
            <a:r>
              <a:rPr lang="es-ES" b="1" kern="1400" dirty="0">
                <a:solidFill>
                  <a:srgbClr val="000000"/>
                </a:solidFill>
                <a:latin typeface="Garamond"/>
              </a:rPr>
              <a:t>3. Con qué gestos tu parroquia muestra que evangeliza sin palabras?</a:t>
            </a:r>
          </a:p>
          <a:p>
            <a:pPr marL="109728" indent="0">
              <a:buNone/>
            </a:pPr>
            <a:r>
              <a:rPr lang="es-ES" dirty="0">
                <a:solidFill>
                  <a:srgbClr val="FF0000"/>
                </a:solidFill>
              </a:rPr>
              <a:t>Que compartir (corto) y que responder al que </a:t>
            </a:r>
            <a:r>
              <a:rPr lang="es-ES" dirty="0" smtClean="0">
                <a:solidFill>
                  <a:srgbClr val="FF0000"/>
                </a:solidFill>
              </a:rPr>
              <a:t>encuentres</a:t>
            </a:r>
          </a:p>
          <a:p>
            <a:pPr marL="109728" indent="0">
              <a:buNone/>
            </a:pPr>
            <a:endParaRPr lang="es-ES" dirty="0" smtClean="0">
              <a:solidFill>
                <a:srgbClr val="FF0000"/>
              </a:solidFill>
            </a:endParaRPr>
          </a:p>
          <a:p>
            <a:pPr marL="109728" indent="0">
              <a:buNone/>
            </a:pPr>
            <a:endParaRPr lang="es-ES" dirty="0">
              <a:solidFill>
                <a:srgbClr val="FF0000"/>
              </a:solidFill>
            </a:endParaRPr>
          </a:p>
          <a:p>
            <a:pPr marL="0" indent="0">
              <a:spcBef>
                <a:spcPts val="0"/>
              </a:spcBef>
              <a:buNone/>
            </a:pPr>
            <a:r>
              <a:rPr lang="es-ES" kern="1400" dirty="0" smtClean="0">
                <a:solidFill>
                  <a:srgbClr val="000000"/>
                </a:solidFill>
                <a:latin typeface="Garamond"/>
              </a:rPr>
              <a:t>4</a:t>
            </a:r>
            <a:r>
              <a:rPr lang="es-ES" kern="1400" dirty="0">
                <a:solidFill>
                  <a:srgbClr val="000000"/>
                </a:solidFill>
                <a:latin typeface="Garamond"/>
              </a:rPr>
              <a:t>. </a:t>
            </a:r>
            <a:r>
              <a:rPr lang="es-ES" b="1" kern="1400" dirty="0">
                <a:solidFill>
                  <a:srgbClr val="000000"/>
                </a:solidFill>
                <a:latin typeface="Garamond"/>
              </a:rPr>
              <a:t>Cuáles son las tradiciones y las celebraciones católicas que  más aprecias?</a:t>
            </a:r>
          </a:p>
          <a:p>
            <a:pPr marL="109728" indent="0">
              <a:buNone/>
            </a:pPr>
            <a:r>
              <a:rPr lang="es-ES" dirty="0">
                <a:solidFill>
                  <a:srgbClr val="FF0000"/>
                </a:solidFill>
              </a:rPr>
              <a:t>Que compartir (corto) y que responder al que encuentres</a:t>
            </a:r>
          </a:p>
          <a:p>
            <a:pPr marL="0" indent="0">
              <a:spcBef>
                <a:spcPts val="0"/>
              </a:spcBef>
              <a:spcAft>
                <a:spcPts val="500"/>
              </a:spcAft>
              <a:buNone/>
            </a:pPr>
            <a:r>
              <a:rPr lang="es-ES" kern="1400" dirty="0">
                <a:solidFill>
                  <a:srgbClr val="000000"/>
                </a:solidFill>
                <a:latin typeface="Garamond"/>
              </a:rPr>
              <a:t> </a:t>
            </a:r>
          </a:p>
          <a:p>
            <a:endParaRPr lang="en-US" dirty="0"/>
          </a:p>
        </p:txBody>
      </p:sp>
      <p:sp>
        <p:nvSpPr>
          <p:cNvPr id="2" name="Rectangle 1"/>
          <p:cNvSpPr/>
          <p:nvPr/>
        </p:nvSpPr>
        <p:spPr>
          <a:xfrm>
            <a:off x="533400" y="685800"/>
            <a:ext cx="6553200" cy="646331"/>
          </a:xfrm>
          <a:prstGeom prst="rect">
            <a:avLst/>
          </a:prstGeom>
        </p:spPr>
        <p:txBody>
          <a:bodyPr wrap="square">
            <a:spAutoFit/>
          </a:bodyPr>
          <a:lstStyle/>
          <a:p>
            <a:r>
              <a:rPr lang="es-ES" dirty="0"/>
              <a:t>Dinámica para practicar las Preguntas del Diario</a:t>
            </a:r>
            <a:br>
              <a:rPr lang="es-ES" dirty="0"/>
            </a:br>
            <a:endParaRPr lang="en-US" dirty="0"/>
          </a:p>
        </p:txBody>
      </p:sp>
    </p:spTree>
    <p:extLst>
      <p:ext uri="{BB962C8B-B14F-4D97-AF65-F5344CB8AC3E}">
        <p14:creationId xmlns:p14="http://schemas.microsoft.com/office/powerpoint/2010/main" val="22460140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05460800" y="105791579"/>
            <a:ext cx="9901238" cy="7675562"/>
            <a:chOff x="105262895" y="106360967"/>
            <a:chExt cx="9900797" cy="7675651"/>
          </a:xfrm>
        </p:grpSpPr>
        <p:grpSp>
          <p:nvGrpSpPr>
            <p:cNvPr id="5" name="Group 3"/>
            <p:cNvGrpSpPr>
              <a:grpSpLocks/>
            </p:cNvGrpSpPr>
            <p:nvPr/>
          </p:nvGrpSpPr>
          <p:grpSpPr bwMode="auto">
            <a:xfrm>
              <a:off x="105262895" y="106360967"/>
              <a:ext cx="9900797" cy="7675651"/>
              <a:chOff x="106756200" y="105613200"/>
              <a:chExt cx="6857998" cy="8997696"/>
            </a:xfrm>
          </p:grpSpPr>
          <p:sp>
            <p:nvSpPr>
              <p:cNvPr id="11" name="Rectangle 4" hidden="1"/>
              <p:cNvSpPr>
                <a:spLocks noChangeArrowheads="1"/>
              </p:cNvSpPr>
              <p:nvPr/>
            </p:nvSpPr>
            <p:spPr bwMode="auto">
              <a:xfrm>
                <a:off x="106756200" y="105613200"/>
                <a:ext cx="6857998" cy="8997696"/>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Rectangle 5"/>
              <p:cNvSpPr>
                <a:spLocks noChangeArrowheads="1"/>
              </p:cNvSpPr>
              <p:nvPr/>
            </p:nvSpPr>
            <p:spPr bwMode="auto">
              <a:xfrm>
                <a:off x="110116143" y="114350366"/>
                <a:ext cx="3498055" cy="260530"/>
              </a:xfrm>
              <a:prstGeom prst="rect">
                <a:avLst/>
              </a:prstGeom>
              <a:solidFill>
                <a:srgbClr val="C0504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Rectangle 6"/>
              <p:cNvSpPr>
                <a:spLocks noChangeArrowheads="1"/>
              </p:cNvSpPr>
              <p:nvPr/>
            </p:nvSpPr>
            <p:spPr bwMode="auto">
              <a:xfrm>
                <a:off x="106756200" y="114350366"/>
                <a:ext cx="3428999" cy="260530"/>
              </a:xfrm>
              <a:prstGeom prst="rect">
                <a:avLst/>
              </a:prstGeom>
              <a:solidFill>
                <a:srgbClr val="1F497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Rectangle 7"/>
              <p:cNvSpPr>
                <a:spLocks noChangeArrowheads="1"/>
              </p:cNvSpPr>
              <p:nvPr/>
            </p:nvSpPr>
            <p:spPr bwMode="auto">
              <a:xfrm>
                <a:off x="110116143" y="105613200"/>
                <a:ext cx="3498055" cy="260530"/>
              </a:xfrm>
              <a:prstGeom prst="rect">
                <a:avLst/>
              </a:prstGeom>
              <a:solidFill>
                <a:srgbClr val="4F81B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Rectangle 8"/>
              <p:cNvSpPr>
                <a:spLocks noChangeArrowheads="1"/>
              </p:cNvSpPr>
              <p:nvPr/>
            </p:nvSpPr>
            <p:spPr bwMode="auto">
              <a:xfrm>
                <a:off x="106756200" y="105613200"/>
                <a:ext cx="3428999" cy="260530"/>
              </a:xfrm>
              <a:prstGeom prst="rect">
                <a:avLst/>
              </a:prstGeom>
              <a:solidFill>
                <a:srgbClr val="C0504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Rectangle 9"/>
              <p:cNvSpPr>
                <a:spLocks noChangeArrowheads="1"/>
              </p:cNvSpPr>
              <p:nvPr/>
            </p:nvSpPr>
            <p:spPr bwMode="auto">
              <a:xfrm>
                <a:off x="106756200" y="105613200"/>
                <a:ext cx="153946" cy="4663439"/>
              </a:xfrm>
              <a:prstGeom prst="rect">
                <a:avLst/>
              </a:prstGeom>
              <a:solidFill>
                <a:srgbClr val="C0504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Rectangle 10"/>
              <p:cNvSpPr>
                <a:spLocks noChangeArrowheads="1"/>
              </p:cNvSpPr>
              <p:nvPr/>
            </p:nvSpPr>
            <p:spPr bwMode="auto">
              <a:xfrm>
                <a:off x="106756200" y="110115096"/>
                <a:ext cx="153946" cy="4495800"/>
              </a:xfrm>
              <a:prstGeom prst="rect">
                <a:avLst/>
              </a:prstGeom>
              <a:solidFill>
                <a:srgbClr val="1F497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Rectangle 11"/>
              <p:cNvSpPr>
                <a:spLocks noChangeArrowheads="1"/>
              </p:cNvSpPr>
              <p:nvPr/>
            </p:nvSpPr>
            <p:spPr bwMode="auto">
              <a:xfrm>
                <a:off x="113460252" y="105613200"/>
                <a:ext cx="153946" cy="4663439"/>
              </a:xfrm>
              <a:prstGeom prst="rect">
                <a:avLst/>
              </a:prstGeom>
              <a:solidFill>
                <a:srgbClr val="4F81B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Rectangle 12"/>
              <p:cNvSpPr>
                <a:spLocks noChangeArrowheads="1"/>
              </p:cNvSpPr>
              <p:nvPr/>
            </p:nvSpPr>
            <p:spPr bwMode="auto">
              <a:xfrm>
                <a:off x="113460252" y="110115096"/>
                <a:ext cx="153946" cy="4495800"/>
              </a:xfrm>
              <a:prstGeom prst="rect">
                <a:avLst/>
              </a:prstGeom>
              <a:solidFill>
                <a:srgbClr val="C0504D"/>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6" name="Text Box 13"/>
            <p:cNvSpPr txBox="1">
              <a:spLocks noChangeArrowheads="1"/>
            </p:cNvSpPr>
            <p:nvPr/>
          </p:nvSpPr>
          <p:spPr bwMode="auto">
            <a:xfrm>
              <a:off x="105885636" y="109880400"/>
              <a:ext cx="8655254" cy="3974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Franklin Gothic Demi Cond" pitchFamily="34" charset="0"/>
                  <a:cs typeface="Arial" pitchFamily="34" charset="0"/>
                </a:rPr>
                <a:t>ORACION DEL V ENCUENTRO</a:t>
              </a:r>
              <a:br>
                <a:rPr kumimoji="0" lang="en-US" altLang="en-US" sz="1800" b="0" i="0" u="none" strike="noStrike" cap="none" normalizeH="0" baseline="0" dirty="0" smtClean="0">
                  <a:ln>
                    <a:noFill/>
                  </a:ln>
                  <a:solidFill>
                    <a:srgbClr val="000000"/>
                  </a:solidFill>
                  <a:effectLst/>
                  <a:latin typeface="Franklin Gothic Demi Cond" pitchFamily="34" charset="0"/>
                  <a:cs typeface="Arial" pitchFamily="34" charset="0"/>
                </a:rPr>
              </a:br>
              <a: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t>Dios Misericordioso, tu que saliste al encuentro de los discípulos de Emaús,</a:t>
              </a:r>
              <a:b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br>
              <a: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t>concédenos un espíritu misionero para salir al encuentro de nuestros hermanos </a:t>
              </a:r>
              <a:b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br>
              <a: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t>y hermanas, unirnos a su caminar cotidiano,  escuchar sus tristezas y alegrías, </a:t>
              </a:r>
              <a:b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br>
              <a: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t>encender sus corazones con el fuego de tu Palabra, </a:t>
              </a:r>
              <a:b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br>
              <a: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t>prepararlos a reconocerte en la Eucaristía</a:t>
              </a:r>
              <a:b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br>
              <a: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t>y enviarlos como discípulos misioneros  a compartir la </a:t>
              </a:r>
              <a:r>
                <a:rPr kumimoji="0" lang="es-ES" altLang="en-US" sz="2000" b="0" i="0" u="none" strike="noStrike" cap="none" normalizeH="0" baseline="0" dirty="0" err="1" smtClean="0">
                  <a:ln>
                    <a:noFill/>
                  </a:ln>
                  <a:solidFill>
                    <a:srgbClr val="000000"/>
                  </a:solidFill>
                  <a:effectLst/>
                  <a:latin typeface="Franklin Gothic Demi Cond" pitchFamily="34" charset="0"/>
                  <a:cs typeface="Arial" pitchFamily="34" charset="0"/>
                </a:rPr>
                <a:t>alegria</a:t>
              </a:r>
              <a: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t> del Evangelio</a:t>
              </a:r>
              <a:b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br>
              <a: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t>a generaciones presentes y futuras de toda raza, lengua y cultura.</a:t>
              </a:r>
              <a:b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br>
              <a: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t>Te lo pedimos desde nuestro corazones ardientes, </a:t>
              </a:r>
              <a:b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br>
              <a: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t>en el Espíritu Santo, en nombre de tu Hijo amado</a:t>
              </a:r>
              <a:b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br>
              <a: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t>Amen</a:t>
              </a:r>
              <a:br>
                <a:rPr kumimoji="0" lang="es-ES" altLang="en-US" sz="2000" b="0" i="0" u="none" strike="noStrike" cap="none" normalizeH="0" baseline="0" dirty="0" smtClean="0">
                  <a:ln>
                    <a:noFill/>
                  </a:ln>
                  <a:solidFill>
                    <a:srgbClr val="000000"/>
                  </a:solidFill>
                  <a:effectLst/>
                  <a:latin typeface="Franklin Gothic Demi Cond"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Group 14"/>
            <p:cNvGrpSpPr>
              <a:grpSpLocks/>
            </p:cNvGrpSpPr>
            <p:nvPr/>
          </p:nvGrpSpPr>
          <p:grpSpPr bwMode="auto">
            <a:xfrm>
              <a:off x="105878670" y="106852066"/>
              <a:ext cx="8107200" cy="3014030"/>
              <a:chOff x="105878670" y="106852066"/>
              <a:chExt cx="8107200" cy="3014030"/>
            </a:xfrm>
          </p:grpSpPr>
          <p:sp>
            <p:nvSpPr>
              <p:cNvPr id="8" name="Text Box 15"/>
              <p:cNvSpPr txBox="1">
                <a:spLocks noChangeArrowheads="1"/>
              </p:cNvSpPr>
              <p:nvPr/>
            </p:nvSpPr>
            <p:spPr bwMode="auto">
              <a:xfrm>
                <a:off x="106432324" y="109177848"/>
                <a:ext cx="7553546" cy="688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0000"/>
                    </a:solidFill>
                    <a:effectLst/>
                    <a:latin typeface="Agency FB" pitchFamily="34" charset="0"/>
                    <a:cs typeface="Arial" pitchFamily="34" charset="0"/>
                  </a:rPr>
                  <a:t>NACIONAL DE PASTORAL HISPANA/LATINA EN 2018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16"/>
              <p:cNvSpPr txBox="1">
                <a:spLocks noChangeArrowheads="1"/>
              </p:cNvSpPr>
              <p:nvPr/>
            </p:nvSpPr>
            <p:spPr bwMode="auto">
              <a:xfrm>
                <a:off x="107845170" y="108174163"/>
                <a:ext cx="3304516" cy="986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US" altLang="en-US" sz="1800" b="1" i="1" u="none" strike="noStrike" cap="none" normalizeH="0" baseline="0" smtClean="0">
                    <a:ln>
                      <a:noFill/>
                    </a:ln>
                    <a:solidFill>
                      <a:srgbClr val="C00000"/>
                    </a:solidFill>
                    <a:effectLst/>
                    <a:latin typeface="Lucida Calligraphy" pitchFamily="66" charset="0"/>
                    <a:cs typeface="Arial" pitchFamily="34" charset="0"/>
                  </a:rPr>
                  <a:t>Discípulos Misioneros: Testigos del Amor de Dios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7"/>
              <p:cNvSpPr txBox="1">
                <a:spLocks noChangeArrowheads="1"/>
              </p:cNvSpPr>
              <p:nvPr/>
            </p:nvSpPr>
            <p:spPr bwMode="auto">
              <a:xfrm>
                <a:off x="105878670" y="106852066"/>
                <a:ext cx="3170903" cy="113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000000"/>
                    </a:solidFill>
                    <a:effectLst/>
                    <a:latin typeface="Agency FB" pitchFamily="34" charset="0"/>
                    <a:cs typeface="Arial" pitchFamily="34" charset="0"/>
                  </a:rPr>
                  <a:t>NUESTRO HOGAR VA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pic>
        <p:nvPicPr>
          <p:cNvPr id="1074"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10" y="702698"/>
            <a:ext cx="7498142" cy="58107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75" name="Picture 51" descr="ENcuentro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9599"/>
            <a:ext cx="365225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53316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57200"/>
            <a:ext cx="8839201" cy="914400"/>
          </a:xfrm>
        </p:spPr>
        <p:txBody>
          <a:bodyPr>
            <a:normAutofit/>
          </a:bodyPr>
          <a:lstStyle/>
          <a:p>
            <a:r>
              <a:rPr lang="en-US" sz="3200" b="1" dirty="0" smtClean="0"/>
              <a:t>S</a:t>
            </a:r>
            <a:r>
              <a:rPr lang="es-ES" sz="3200" b="1" dirty="0" err="1" smtClean="0"/>
              <a:t>esión</a:t>
            </a:r>
            <a:r>
              <a:rPr lang="es-ES" sz="3200" b="1" dirty="0" smtClean="0"/>
              <a:t> 2: </a:t>
            </a:r>
            <a:r>
              <a:rPr lang="es-ES" sz="3200" b="1" dirty="0"/>
              <a:t>Con obras y gestos: ¡Atrévete! </a:t>
            </a:r>
            <a:endParaRPr lang="en-US" sz="3200" b="1" dirty="0"/>
          </a:p>
        </p:txBody>
      </p:sp>
      <p:sp>
        <p:nvSpPr>
          <p:cNvPr id="3" name="Content Placeholder 2"/>
          <p:cNvSpPr>
            <a:spLocks noGrp="1"/>
          </p:cNvSpPr>
          <p:nvPr>
            <p:ph idx="1"/>
          </p:nvPr>
        </p:nvSpPr>
        <p:spPr>
          <a:xfrm>
            <a:off x="228600" y="1371600"/>
            <a:ext cx="8915400" cy="5486400"/>
          </a:xfrm>
        </p:spPr>
        <p:txBody>
          <a:bodyPr>
            <a:normAutofit/>
          </a:bodyPr>
          <a:lstStyle/>
          <a:p>
            <a:pPr marL="411480" lvl="1" indent="0">
              <a:buNone/>
            </a:pPr>
            <a:r>
              <a:rPr lang="es-ES" sz="2800" b="1" dirty="0"/>
              <a:t>Símbolos y Materiales Necesarios :</a:t>
            </a:r>
            <a:endParaRPr lang="es-ES" sz="2800" b="1" dirty="0" smtClean="0"/>
          </a:p>
          <a:p>
            <a:pPr lvl="2"/>
            <a:r>
              <a:rPr lang="es-ES" sz="2800" dirty="0" smtClean="0"/>
              <a:t>Imagen </a:t>
            </a:r>
            <a:r>
              <a:rPr lang="es-ES" sz="2800" dirty="0"/>
              <a:t>de un </a:t>
            </a:r>
            <a:r>
              <a:rPr lang="es-ES" sz="2800" dirty="0" smtClean="0"/>
              <a:t>camino</a:t>
            </a:r>
            <a:endParaRPr lang="es-ES" sz="2800" dirty="0"/>
          </a:p>
          <a:p>
            <a:pPr lvl="2"/>
            <a:r>
              <a:rPr lang="es-ES" sz="2800" dirty="0" smtClean="0"/>
              <a:t>Fuente y botellas </a:t>
            </a:r>
            <a:r>
              <a:rPr lang="es-ES" sz="2800" dirty="0"/>
              <a:t>de </a:t>
            </a:r>
            <a:r>
              <a:rPr lang="es-ES" sz="2800" dirty="0" smtClean="0"/>
              <a:t>Agua</a:t>
            </a:r>
            <a:r>
              <a:rPr lang="es-ES" sz="2800" dirty="0"/>
              <a:t> </a:t>
            </a:r>
            <a:r>
              <a:rPr lang="es-ES" sz="2800" dirty="0" smtClean="0"/>
              <a:t>Bendita</a:t>
            </a:r>
          </a:p>
          <a:p>
            <a:pPr lvl="2"/>
            <a:r>
              <a:rPr lang="es-ES" sz="2800" dirty="0" smtClean="0"/>
              <a:t>Canasta con los Diarios Diocesanos</a:t>
            </a:r>
            <a:br>
              <a:rPr lang="es-ES" sz="2800" dirty="0" smtClean="0"/>
            </a:br>
            <a:r>
              <a:rPr lang="es-ES" sz="2800" dirty="0" smtClean="0"/>
              <a:t>de consulta </a:t>
            </a:r>
            <a:endParaRPr lang="es-ES" sz="2800" dirty="0"/>
          </a:p>
          <a:p>
            <a:pPr lvl="2"/>
            <a:r>
              <a:rPr lang="es-ES" sz="2800" dirty="0"/>
              <a:t>Música </a:t>
            </a:r>
            <a:r>
              <a:rPr lang="es-ES" sz="2800" dirty="0" smtClean="0"/>
              <a:t> y estéreo / parlantes</a:t>
            </a:r>
          </a:p>
          <a:p>
            <a:pPr lvl="2"/>
            <a:r>
              <a:rPr lang="es-ES" sz="2800" dirty="0" smtClean="0">
                <a:solidFill>
                  <a:schemeClr val="accent6">
                    <a:lumMod val="50000"/>
                  </a:schemeClr>
                </a:solidFill>
              </a:rPr>
              <a:t>Planta </a:t>
            </a:r>
            <a:r>
              <a:rPr lang="es-ES" sz="2800" dirty="0">
                <a:solidFill>
                  <a:schemeClr val="accent6">
                    <a:lumMod val="50000"/>
                  </a:schemeClr>
                </a:solidFill>
              </a:rPr>
              <a:t>verde con muchas </a:t>
            </a:r>
            <a:r>
              <a:rPr lang="es-ES" sz="2800" dirty="0" smtClean="0">
                <a:solidFill>
                  <a:schemeClr val="accent6">
                    <a:lumMod val="50000"/>
                  </a:schemeClr>
                </a:solidFill>
              </a:rPr>
              <a:t>hojas</a:t>
            </a:r>
            <a:endParaRPr lang="es-ES" sz="2800" dirty="0">
              <a:solidFill>
                <a:schemeClr val="accent6">
                  <a:lumMod val="50000"/>
                </a:schemeClr>
              </a:solidFill>
            </a:endParaRPr>
          </a:p>
        </p:txBody>
      </p:sp>
      <p:sp>
        <p:nvSpPr>
          <p:cNvPr id="46082" name="AutoShape 2" descr="https://images-na.ssl-images-amazon.com/images/I/51imiqm8ZYL._SX353_BO1,204,203,200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4" name="AutoShape 4" descr="https://images-na.ssl-images-amazon.com/images/I/51imiqm8ZYL._SX353_BO1,204,203,200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8" name="AutoShape 8" descr="Image result for Bottles of Wa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92" name="AutoShape 12" descr="Image result for nameta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Image result for clear bowl with wa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2" name="Picture 4" descr="Image result for clear bowl with water"/>
          <p:cNvPicPr>
            <a:picLocks noChangeAspect="1" noChangeArrowheads="1"/>
          </p:cNvPicPr>
          <p:nvPr/>
        </p:nvPicPr>
        <p:blipFill>
          <a:blip r:embed="rId3" cstate="print"/>
          <a:srcRect b="9091"/>
          <a:stretch>
            <a:fillRect/>
          </a:stretch>
        </p:blipFill>
        <p:spPr bwMode="auto">
          <a:xfrm>
            <a:off x="6248400" y="3429000"/>
            <a:ext cx="2712848" cy="2209800"/>
          </a:xfrm>
          <a:prstGeom prst="rect">
            <a:avLst/>
          </a:prstGeom>
          <a:noFill/>
        </p:spPr>
      </p:pic>
      <p:sp>
        <p:nvSpPr>
          <p:cNvPr id="32774" name="AutoShape 6" descr="Image result for green plant with lea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6" name="Picture 8" descr="Image result for green plant with leaves"/>
          <p:cNvPicPr>
            <a:picLocks noChangeAspect="1" noChangeArrowheads="1"/>
          </p:cNvPicPr>
          <p:nvPr/>
        </p:nvPicPr>
        <p:blipFill>
          <a:blip r:embed="rId4" cstate="print"/>
          <a:srcRect/>
          <a:stretch>
            <a:fillRect/>
          </a:stretch>
        </p:blipFill>
        <p:spPr bwMode="auto">
          <a:xfrm>
            <a:off x="1295400" y="4812890"/>
            <a:ext cx="2682577" cy="174031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1066800"/>
          </a:xfrm>
        </p:spPr>
        <p:txBody>
          <a:bodyPr/>
          <a:lstStyle/>
          <a:p>
            <a:r>
              <a:rPr lang="es-ES" sz="2800" b="1" dirty="0" smtClean="0">
                <a:solidFill>
                  <a:srgbClr val="FF0000"/>
                </a:solidFill>
              </a:rPr>
              <a:t>SEGUNDA SESION  comenzar con la </a:t>
            </a:r>
            <a:br>
              <a:rPr lang="es-ES" sz="2800" b="1" dirty="0" smtClean="0">
                <a:solidFill>
                  <a:srgbClr val="FF0000"/>
                </a:solidFill>
              </a:rPr>
            </a:br>
            <a:r>
              <a:rPr lang="es-ES" sz="2800" b="1" dirty="0" smtClean="0">
                <a:solidFill>
                  <a:srgbClr val="FF0000"/>
                </a:solidFill>
              </a:rPr>
              <a:t>Oración Compartida</a:t>
            </a:r>
            <a:r>
              <a:rPr lang="es-ES" sz="2800" dirty="0" smtClean="0"/>
              <a:t> </a:t>
            </a:r>
            <a:endParaRPr lang="en-US" sz="2800" dirty="0"/>
          </a:p>
        </p:txBody>
      </p:sp>
      <p:sp>
        <p:nvSpPr>
          <p:cNvPr id="3" name="Content Placeholder 2"/>
          <p:cNvSpPr>
            <a:spLocks noGrp="1"/>
          </p:cNvSpPr>
          <p:nvPr>
            <p:ph idx="1"/>
          </p:nvPr>
        </p:nvSpPr>
        <p:spPr>
          <a:xfrm>
            <a:off x="304800" y="1905000"/>
            <a:ext cx="8229600" cy="4325112"/>
          </a:xfrm>
        </p:spPr>
        <p:txBody>
          <a:bodyPr>
            <a:normAutofit fontScale="92500" lnSpcReduction="20000"/>
          </a:bodyPr>
          <a:lstStyle/>
          <a:p>
            <a:pPr marL="109728" indent="0">
              <a:buNone/>
            </a:pPr>
            <a:r>
              <a:rPr lang="es-ES" sz="2500" dirty="0" smtClean="0"/>
              <a:t>Canto: Pescador de hombres</a:t>
            </a:r>
            <a:endParaRPr lang="es-ES" sz="2500" dirty="0"/>
          </a:p>
          <a:p>
            <a:pPr marL="109728" indent="0">
              <a:buNone/>
            </a:pPr>
            <a:r>
              <a:rPr lang="es-ES" sz="2500" dirty="0" smtClean="0"/>
              <a:t>Lectura : Guía:  pg. 19 </a:t>
            </a:r>
            <a:r>
              <a:rPr lang="es-ES" sz="2500" dirty="0" err="1" smtClean="0"/>
              <a:t>Lc</a:t>
            </a:r>
            <a:r>
              <a:rPr lang="es-ES" sz="2500" dirty="0" smtClean="0"/>
              <a:t>. 24, 17 -20</a:t>
            </a:r>
          </a:p>
          <a:p>
            <a:pPr marL="109728" indent="0">
              <a:buNone/>
            </a:pPr>
            <a:r>
              <a:rPr lang="es-ES" sz="2500" dirty="0"/>
              <a:t>y</a:t>
            </a:r>
            <a:r>
              <a:rPr lang="es-ES" sz="2500" dirty="0" smtClean="0"/>
              <a:t> reflexión. </a:t>
            </a:r>
          </a:p>
          <a:p>
            <a:pPr marL="109728" indent="0">
              <a:buNone/>
            </a:pPr>
            <a:r>
              <a:rPr lang="es-ES" sz="2500" dirty="0"/>
              <a:t>Siguen con el Plan para la 2da. </a:t>
            </a:r>
            <a:r>
              <a:rPr lang="es-ES" sz="2500" dirty="0" err="1" smtClean="0"/>
              <a:t>Sesion</a:t>
            </a:r>
            <a:endParaRPr lang="es-ES" sz="2500" dirty="0" smtClean="0"/>
          </a:p>
          <a:p>
            <a:pPr marL="109728" indent="0">
              <a:buNone/>
            </a:pPr>
            <a:r>
              <a:rPr lang="es-ES" sz="2500" dirty="0"/>
              <a:t/>
            </a:r>
            <a:br>
              <a:rPr lang="es-ES" sz="2500" dirty="0"/>
            </a:br>
            <a:r>
              <a:rPr lang="es-ES" sz="2500" dirty="0" smtClean="0"/>
              <a:t>Siguen con la practica con las </a:t>
            </a:r>
            <a:br>
              <a:rPr lang="es-ES" sz="2500" dirty="0" smtClean="0"/>
            </a:br>
            <a:r>
              <a:rPr lang="es-ES" sz="2500" dirty="0" smtClean="0"/>
              <a:t>preguntas del Diario diocesano de </a:t>
            </a:r>
          </a:p>
          <a:p>
            <a:pPr marL="109728" indent="0">
              <a:buNone/>
            </a:pPr>
            <a:r>
              <a:rPr lang="es-ES" sz="2500" dirty="0" smtClean="0"/>
              <a:t>misión y consulta.</a:t>
            </a:r>
            <a:br>
              <a:rPr lang="es-ES" sz="2500" dirty="0" smtClean="0"/>
            </a:br>
            <a:endParaRPr lang="es-ES" sz="2500" dirty="0" smtClean="0"/>
          </a:p>
          <a:p>
            <a:pPr marL="109728" indent="0">
              <a:buNone/>
            </a:pPr>
            <a:r>
              <a:rPr lang="es-ES" sz="2500" dirty="0" smtClean="0"/>
              <a:t>Al </a:t>
            </a:r>
            <a:r>
              <a:rPr lang="es-ES" sz="2500" dirty="0"/>
              <a:t>t</a:t>
            </a:r>
            <a:r>
              <a:rPr lang="es-ES" sz="2500" dirty="0" smtClean="0"/>
              <a:t>erminar  (Celebrar, </a:t>
            </a:r>
            <a:r>
              <a:rPr lang="es-ES" sz="2500" dirty="0" err="1" smtClean="0"/>
              <a:t>Guia</a:t>
            </a:r>
            <a:r>
              <a:rPr lang="es-ES" sz="2500" dirty="0" smtClean="0"/>
              <a:t> pg. 24)</a:t>
            </a:r>
            <a:br>
              <a:rPr lang="es-ES" sz="2500" dirty="0" smtClean="0"/>
            </a:br>
            <a:r>
              <a:rPr lang="es-ES" sz="2500" dirty="0" smtClean="0"/>
              <a:t>oran y se bendicen con el agua y con el</a:t>
            </a:r>
            <a:br>
              <a:rPr lang="es-ES" sz="2500" dirty="0" smtClean="0"/>
            </a:br>
            <a:r>
              <a:rPr lang="es-ES" sz="2500" dirty="0" smtClean="0"/>
              <a:t> Canto de Envió se entrega una botella </a:t>
            </a:r>
            <a:br>
              <a:rPr lang="es-ES" sz="2500" dirty="0" smtClean="0"/>
            </a:br>
            <a:r>
              <a:rPr lang="es-ES" sz="2500" dirty="0" smtClean="0"/>
              <a:t>de Agua Bendita a cada uno. </a:t>
            </a:r>
            <a:endParaRPr lang="es-E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15966"/>
            <a:ext cx="3067975" cy="441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7378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3045264"/>
          <a:ext cx="8229599" cy="3154680"/>
        </p:xfrm>
        <a:graphic>
          <a:graphicData uri="http://schemas.openxmlformats.org/drawingml/2006/table">
            <a:tbl>
              <a:tblPr firstRow="1" firstCol="1" bandRow="1" bandCol="1">
                <a:tableStyleId>{5C22544A-7EE6-4342-B048-85BDC9FD1C3A}</a:tableStyleId>
              </a:tblPr>
              <a:tblGrid>
                <a:gridCol w="753710"/>
                <a:gridCol w="1038751"/>
                <a:gridCol w="2602579"/>
                <a:gridCol w="1188173"/>
                <a:gridCol w="2646386"/>
              </a:tblGrid>
              <a:tr h="2732798">
                <a:tc>
                  <a:txBody>
                    <a:bodyPr/>
                    <a:lstStyle/>
                    <a:p>
                      <a:pPr marL="0" marR="0">
                        <a:lnSpc>
                          <a:spcPct val="115000"/>
                        </a:lnSpc>
                        <a:spcBef>
                          <a:spcPts val="0"/>
                        </a:spcBef>
                        <a:spcAft>
                          <a:spcPts val="0"/>
                        </a:spcAft>
                      </a:pPr>
                      <a:r>
                        <a:rPr lang="es-MX" sz="1000">
                          <a:effectLst/>
                        </a:rPr>
                        <a:t>II. Con obras y gestos: ¡Atrévete! </a:t>
                      </a:r>
                      <a:endParaRPr lang="en-US" sz="100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000">
                          <a:effectLst/>
                        </a:rPr>
                        <a:t>Afrontar las dificultades y pruebas como católicos USA y animar la necesidad de una iglesia en salida.</a:t>
                      </a:r>
                      <a:endParaRPr lang="en-US" sz="100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000">
                          <a:effectLst/>
                        </a:rPr>
                        <a:t>Ver: Identificar las actuales dificultades (personales y comunitarias)</a:t>
                      </a:r>
                      <a:endParaRPr lang="en-US" sz="1000">
                        <a:effectLst/>
                      </a:endParaRPr>
                    </a:p>
                    <a:p>
                      <a:pPr marL="0" marR="0">
                        <a:lnSpc>
                          <a:spcPct val="115000"/>
                        </a:lnSpc>
                        <a:spcBef>
                          <a:spcPts val="0"/>
                        </a:spcBef>
                        <a:spcAft>
                          <a:spcPts val="0"/>
                        </a:spcAft>
                      </a:pPr>
                      <a:r>
                        <a:rPr lang="es-MX" sz="1000">
                          <a:effectLst/>
                        </a:rPr>
                        <a:t>Jesús se involucra, yo también, pero hay que  saber escuchar</a:t>
                      </a:r>
                      <a:endParaRPr lang="en-US" sz="1000">
                        <a:effectLst/>
                      </a:endParaRPr>
                    </a:p>
                    <a:p>
                      <a:pPr marL="0" marR="0">
                        <a:lnSpc>
                          <a:spcPct val="115000"/>
                        </a:lnSpc>
                        <a:spcBef>
                          <a:spcPts val="0"/>
                        </a:spcBef>
                        <a:spcAft>
                          <a:spcPts val="0"/>
                        </a:spcAft>
                      </a:pPr>
                      <a:r>
                        <a:rPr lang="es-MX" sz="1000">
                          <a:effectLst/>
                        </a:rPr>
                        <a:t>Pensar: El encuentro del Amigo es en los momentos difíciles Nuestro pueblo ha enfrentado  eso y nuestra fe ha sido el manantial.</a:t>
                      </a:r>
                      <a:endParaRPr lang="en-US" sz="1000">
                        <a:effectLst/>
                      </a:endParaRPr>
                    </a:p>
                    <a:p>
                      <a:pPr marL="0" marR="0">
                        <a:lnSpc>
                          <a:spcPct val="115000"/>
                        </a:lnSpc>
                        <a:spcBef>
                          <a:spcPts val="0"/>
                        </a:spcBef>
                        <a:spcAft>
                          <a:spcPts val="0"/>
                        </a:spcAft>
                      </a:pPr>
                      <a:r>
                        <a:rPr lang="es-MX" sz="1000">
                          <a:effectLst/>
                        </a:rPr>
                        <a:t>Actuar: Involucrarme sin miedo, con determinación, confiando en Dios…</a:t>
                      </a:r>
                      <a:endParaRPr lang="en-US" sz="1000">
                        <a:effectLst/>
                      </a:endParaRPr>
                    </a:p>
                    <a:p>
                      <a:pPr marL="0" marR="0">
                        <a:lnSpc>
                          <a:spcPct val="115000"/>
                        </a:lnSpc>
                        <a:spcBef>
                          <a:spcPts val="0"/>
                        </a:spcBef>
                        <a:spcAft>
                          <a:spcPts val="0"/>
                        </a:spcAft>
                      </a:pPr>
                      <a:r>
                        <a:rPr lang="es-MX" sz="1000">
                          <a:effectLst/>
                        </a:rPr>
                        <a:t>Celebrar: Señor, danos siempre de tu  agua </a:t>
                      </a:r>
                      <a:endParaRPr lang="en-US" sz="1000">
                        <a:effectLst/>
                      </a:endParaRPr>
                    </a:p>
                    <a:p>
                      <a:pPr marL="0" marR="0">
                        <a:lnSpc>
                          <a:spcPct val="115000"/>
                        </a:lnSpc>
                        <a:spcBef>
                          <a:spcPts val="0"/>
                        </a:spcBef>
                        <a:spcAft>
                          <a:spcPts val="0"/>
                        </a:spcAft>
                      </a:pPr>
                      <a:r>
                        <a:rPr lang="es-MX" sz="1000">
                          <a:effectLst/>
                        </a:rPr>
                        <a:t>Misionar:  atrevimiento para superar barreras y dificultades</a:t>
                      </a:r>
                      <a:endParaRPr lang="en-US" sz="100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000">
                          <a:effectLst/>
                        </a:rPr>
                        <a:t>Acercarse con interés a quien  se ha elegido para misionar</a:t>
                      </a:r>
                      <a:endParaRPr lang="en-US" sz="1000">
                        <a:effectLst/>
                      </a:endParaRPr>
                    </a:p>
                    <a:p>
                      <a:pPr marL="0" marR="0">
                        <a:lnSpc>
                          <a:spcPct val="115000"/>
                        </a:lnSpc>
                        <a:spcBef>
                          <a:spcPts val="0"/>
                        </a:spcBef>
                        <a:spcAft>
                          <a:spcPts val="0"/>
                        </a:spcAft>
                      </a:pPr>
                      <a:r>
                        <a:rPr lang="es-MX" sz="1000">
                          <a:effectLst/>
                        </a:rPr>
                        <a:t>Iniciar un diálogo respetuoso</a:t>
                      </a:r>
                      <a:endParaRPr lang="en-US" sz="1000">
                        <a:effectLst/>
                      </a:endParaRPr>
                    </a:p>
                    <a:p>
                      <a:pPr marL="0" marR="0">
                        <a:lnSpc>
                          <a:spcPct val="115000"/>
                        </a:lnSpc>
                        <a:spcBef>
                          <a:spcPts val="0"/>
                        </a:spcBef>
                        <a:spcAft>
                          <a:spcPts val="0"/>
                        </a:spcAft>
                      </a:pPr>
                      <a:r>
                        <a:rPr lang="es-MX" sz="1000">
                          <a:effectLst/>
                        </a:rPr>
                        <a:t>Expresar interés por comprender su ambiente</a:t>
                      </a:r>
                      <a:endParaRPr lang="en-US" sz="1000">
                        <a:effectLst/>
                      </a:endParaRPr>
                    </a:p>
                    <a:p>
                      <a:pPr marL="0" marR="0">
                        <a:lnSpc>
                          <a:spcPct val="115000"/>
                        </a:lnSpc>
                        <a:spcBef>
                          <a:spcPts val="0"/>
                        </a:spcBef>
                        <a:spcAft>
                          <a:spcPts val="0"/>
                        </a:spcAft>
                      </a:pPr>
                      <a:r>
                        <a:rPr lang="es-MX" sz="1000">
                          <a:effectLst/>
                        </a:rPr>
                        <a:t>Invita al misionado a identificar una periferia y reflexionar las dificultades que hay en ella</a:t>
                      </a:r>
                      <a:endParaRPr lang="en-US" sz="100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000" dirty="0">
                          <a:effectLst/>
                        </a:rPr>
                        <a:t>1. Cuáles son las esperanzas no cumplidas del pueblo hispano?  </a:t>
                      </a:r>
                      <a:endParaRPr lang="en-US" sz="1000" dirty="0">
                        <a:effectLst/>
                      </a:endParaRPr>
                    </a:p>
                    <a:p>
                      <a:pPr marL="0" marR="0">
                        <a:lnSpc>
                          <a:spcPct val="115000"/>
                        </a:lnSpc>
                        <a:spcBef>
                          <a:spcPts val="0"/>
                        </a:spcBef>
                        <a:spcAft>
                          <a:spcPts val="0"/>
                        </a:spcAft>
                      </a:pPr>
                      <a:r>
                        <a:rPr lang="es-MX" sz="1000" dirty="0">
                          <a:effectLst/>
                        </a:rPr>
                        <a:t>2. Qué acciones por parte de la parroquia expresan su interés por las dificultades de la comunidad? Como los católicos obtienen la fortaleza para superar sus dificultades? </a:t>
                      </a:r>
                      <a:endParaRPr lang="en-US" sz="1000" dirty="0">
                        <a:effectLst/>
                      </a:endParaRPr>
                    </a:p>
                    <a:p>
                      <a:pPr marL="0" marR="0" indent="-273050">
                        <a:lnSpc>
                          <a:spcPct val="115000"/>
                        </a:lnSpc>
                        <a:spcBef>
                          <a:spcPts val="0"/>
                        </a:spcBef>
                        <a:spcAft>
                          <a:spcPts val="0"/>
                        </a:spcAft>
                      </a:pPr>
                      <a:r>
                        <a:rPr lang="es-MX" sz="1000" dirty="0">
                          <a:effectLst/>
                        </a:rPr>
                        <a:t>          3. Cuáles son los ministerios que sí ofrecen un acompañamiento en las dificultades?  Cuales otros querrías ver?</a:t>
                      </a:r>
                      <a:endParaRPr lang="en-US" sz="1000" dirty="0">
                        <a:effectLst/>
                      </a:endParaRPr>
                    </a:p>
                    <a:p>
                      <a:pPr marL="0" marR="0">
                        <a:lnSpc>
                          <a:spcPct val="115000"/>
                        </a:lnSpc>
                        <a:spcBef>
                          <a:spcPts val="0"/>
                        </a:spcBef>
                        <a:spcAft>
                          <a:spcPts val="0"/>
                        </a:spcAft>
                      </a:pPr>
                      <a:r>
                        <a:rPr lang="es-MX" sz="1000" dirty="0">
                          <a:effectLst/>
                        </a:rPr>
                        <a:t>4. Identifica 3 esperanzas que tienen hispanos  de diferentes generaciones o edades.  </a:t>
                      </a:r>
                      <a:endParaRPr lang="en-US" sz="1000" dirty="0">
                        <a:effectLst/>
                      </a:endParaRPr>
                    </a:p>
                    <a:p>
                      <a:pPr marL="0" marR="0">
                        <a:lnSpc>
                          <a:spcPct val="115000"/>
                        </a:lnSpc>
                        <a:spcBef>
                          <a:spcPts val="0"/>
                        </a:spcBef>
                        <a:spcAft>
                          <a:spcPts val="0"/>
                        </a:spcAft>
                      </a:pPr>
                      <a:r>
                        <a:rPr lang="es-MX" sz="1000" dirty="0">
                          <a:effectLst/>
                        </a:rPr>
                        <a:t>        </a:t>
                      </a:r>
                      <a:endParaRPr lang="en-US" sz="1000" dirty="0">
                        <a:effectLst/>
                      </a:endParaRPr>
                    </a:p>
                    <a:p>
                      <a:pPr marL="0" marR="0">
                        <a:lnSpc>
                          <a:spcPct val="115000"/>
                        </a:lnSpc>
                        <a:spcBef>
                          <a:spcPts val="0"/>
                        </a:spcBef>
                        <a:spcAft>
                          <a:spcPts val="0"/>
                        </a:spcAft>
                      </a:pPr>
                      <a:r>
                        <a:rPr lang="es-MX" sz="1000" dirty="0">
                          <a:effectLst/>
                        </a:rPr>
                        <a:t> </a:t>
                      </a:r>
                      <a:endParaRPr lang="en-US" sz="1000" dirty="0">
                        <a:effectLst/>
                        <a:latin typeface="Calibri"/>
                        <a:ea typeface="Calibri"/>
                        <a:cs typeface="Times New Roman"/>
                      </a:endParaRPr>
                    </a:p>
                  </a:txBody>
                  <a:tcPr marL="64809" marR="64809" marT="0" marB="0"/>
                </a:tc>
              </a:tr>
            </a:tbl>
          </a:graphicData>
        </a:graphic>
      </p:graphicFrame>
      <p:graphicFrame>
        <p:nvGraphicFramePr>
          <p:cNvPr id="5" name="Table 4"/>
          <p:cNvGraphicFramePr>
            <a:graphicFrameLocks noGrp="1"/>
          </p:cNvGraphicFramePr>
          <p:nvPr/>
        </p:nvGraphicFramePr>
        <p:xfrm>
          <a:off x="457200" y="3045264"/>
          <a:ext cx="8229599" cy="3154680"/>
        </p:xfrm>
        <a:graphic>
          <a:graphicData uri="http://schemas.openxmlformats.org/drawingml/2006/table">
            <a:tbl>
              <a:tblPr firstRow="1" firstCol="1" bandRow="1" bandCol="1">
                <a:tableStyleId>{5C22544A-7EE6-4342-B048-85BDC9FD1C3A}</a:tableStyleId>
              </a:tblPr>
              <a:tblGrid>
                <a:gridCol w="753710"/>
                <a:gridCol w="1038751"/>
                <a:gridCol w="2602579"/>
                <a:gridCol w="1188173"/>
                <a:gridCol w="2646386"/>
              </a:tblGrid>
              <a:tr h="2732798">
                <a:tc>
                  <a:txBody>
                    <a:bodyPr/>
                    <a:lstStyle/>
                    <a:p>
                      <a:pPr marL="0" marR="0">
                        <a:lnSpc>
                          <a:spcPct val="115000"/>
                        </a:lnSpc>
                        <a:spcBef>
                          <a:spcPts val="0"/>
                        </a:spcBef>
                        <a:spcAft>
                          <a:spcPts val="0"/>
                        </a:spcAft>
                      </a:pPr>
                      <a:r>
                        <a:rPr lang="es-MX" sz="1000" dirty="0">
                          <a:effectLst/>
                        </a:rPr>
                        <a:t>II. Con obras y gestos: ¡Atrévete! </a:t>
                      </a:r>
                      <a:endParaRPr lang="en-US" sz="1000" dirty="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000">
                          <a:effectLst/>
                        </a:rPr>
                        <a:t>Afrontar las dificultades y pruebas como católicos USA y animar la necesidad de una iglesia en salida.</a:t>
                      </a:r>
                      <a:endParaRPr lang="en-US" sz="100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000">
                          <a:effectLst/>
                        </a:rPr>
                        <a:t>Ver: Identificar las actuales dificultades (personales y comunitarias)</a:t>
                      </a:r>
                      <a:endParaRPr lang="en-US" sz="1000">
                        <a:effectLst/>
                      </a:endParaRPr>
                    </a:p>
                    <a:p>
                      <a:pPr marL="0" marR="0">
                        <a:lnSpc>
                          <a:spcPct val="115000"/>
                        </a:lnSpc>
                        <a:spcBef>
                          <a:spcPts val="0"/>
                        </a:spcBef>
                        <a:spcAft>
                          <a:spcPts val="0"/>
                        </a:spcAft>
                      </a:pPr>
                      <a:r>
                        <a:rPr lang="es-MX" sz="1000">
                          <a:effectLst/>
                        </a:rPr>
                        <a:t>Jesús se involucra, yo también, pero hay que  saber escuchar</a:t>
                      </a:r>
                      <a:endParaRPr lang="en-US" sz="1000">
                        <a:effectLst/>
                      </a:endParaRPr>
                    </a:p>
                    <a:p>
                      <a:pPr marL="0" marR="0">
                        <a:lnSpc>
                          <a:spcPct val="115000"/>
                        </a:lnSpc>
                        <a:spcBef>
                          <a:spcPts val="0"/>
                        </a:spcBef>
                        <a:spcAft>
                          <a:spcPts val="0"/>
                        </a:spcAft>
                      </a:pPr>
                      <a:r>
                        <a:rPr lang="es-MX" sz="1000">
                          <a:effectLst/>
                        </a:rPr>
                        <a:t>Pensar: El encuentro del Amigo es en los momentos difíciles Nuestro pueblo ha enfrentado  eso y nuestra fe ha sido el manantial.</a:t>
                      </a:r>
                      <a:endParaRPr lang="en-US" sz="1000">
                        <a:effectLst/>
                      </a:endParaRPr>
                    </a:p>
                    <a:p>
                      <a:pPr marL="0" marR="0">
                        <a:lnSpc>
                          <a:spcPct val="115000"/>
                        </a:lnSpc>
                        <a:spcBef>
                          <a:spcPts val="0"/>
                        </a:spcBef>
                        <a:spcAft>
                          <a:spcPts val="0"/>
                        </a:spcAft>
                      </a:pPr>
                      <a:r>
                        <a:rPr lang="es-MX" sz="1000">
                          <a:effectLst/>
                        </a:rPr>
                        <a:t>Actuar: Involucrarme sin miedo, con determinación, confiando en Dios…</a:t>
                      </a:r>
                      <a:endParaRPr lang="en-US" sz="1000">
                        <a:effectLst/>
                      </a:endParaRPr>
                    </a:p>
                    <a:p>
                      <a:pPr marL="0" marR="0">
                        <a:lnSpc>
                          <a:spcPct val="115000"/>
                        </a:lnSpc>
                        <a:spcBef>
                          <a:spcPts val="0"/>
                        </a:spcBef>
                        <a:spcAft>
                          <a:spcPts val="0"/>
                        </a:spcAft>
                      </a:pPr>
                      <a:r>
                        <a:rPr lang="es-MX" sz="1000">
                          <a:effectLst/>
                        </a:rPr>
                        <a:t>Celebrar: Señor, danos siempre de tu  agua </a:t>
                      </a:r>
                      <a:endParaRPr lang="en-US" sz="1000">
                        <a:effectLst/>
                      </a:endParaRPr>
                    </a:p>
                    <a:p>
                      <a:pPr marL="0" marR="0">
                        <a:lnSpc>
                          <a:spcPct val="115000"/>
                        </a:lnSpc>
                        <a:spcBef>
                          <a:spcPts val="0"/>
                        </a:spcBef>
                        <a:spcAft>
                          <a:spcPts val="0"/>
                        </a:spcAft>
                      </a:pPr>
                      <a:r>
                        <a:rPr lang="es-MX" sz="1000">
                          <a:effectLst/>
                        </a:rPr>
                        <a:t>Misionar:  atrevimiento para superar barreras y dificultades</a:t>
                      </a:r>
                      <a:endParaRPr lang="en-US" sz="100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000">
                          <a:effectLst/>
                        </a:rPr>
                        <a:t>Acercarse con interés a quien  se ha elegido para misionar</a:t>
                      </a:r>
                      <a:endParaRPr lang="en-US" sz="1000">
                        <a:effectLst/>
                      </a:endParaRPr>
                    </a:p>
                    <a:p>
                      <a:pPr marL="0" marR="0">
                        <a:lnSpc>
                          <a:spcPct val="115000"/>
                        </a:lnSpc>
                        <a:spcBef>
                          <a:spcPts val="0"/>
                        </a:spcBef>
                        <a:spcAft>
                          <a:spcPts val="0"/>
                        </a:spcAft>
                      </a:pPr>
                      <a:r>
                        <a:rPr lang="es-MX" sz="1000">
                          <a:effectLst/>
                        </a:rPr>
                        <a:t>Iniciar un diálogo respetuoso</a:t>
                      </a:r>
                      <a:endParaRPr lang="en-US" sz="1000">
                        <a:effectLst/>
                      </a:endParaRPr>
                    </a:p>
                    <a:p>
                      <a:pPr marL="0" marR="0">
                        <a:lnSpc>
                          <a:spcPct val="115000"/>
                        </a:lnSpc>
                        <a:spcBef>
                          <a:spcPts val="0"/>
                        </a:spcBef>
                        <a:spcAft>
                          <a:spcPts val="0"/>
                        </a:spcAft>
                      </a:pPr>
                      <a:r>
                        <a:rPr lang="es-MX" sz="1000">
                          <a:effectLst/>
                        </a:rPr>
                        <a:t>Expresar interés por comprender su ambiente</a:t>
                      </a:r>
                      <a:endParaRPr lang="en-US" sz="1000">
                        <a:effectLst/>
                      </a:endParaRPr>
                    </a:p>
                    <a:p>
                      <a:pPr marL="0" marR="0">
                        <a:lnSpc>
                          <a:spcPct val="115000"/>
                        </a:lnSpc>
                        <a:spcBef>
                          <a:spcPts val="0"/>
                        </a:spcBef>
                        <a:spcAft>
                          <a:spcPts val="0"/>
                        </a:spcAft>
                      </a:pPr>
                      <a:r>
                        <a:rPr lang="es-MX" sz="1000">
                          <a:effectLst/>
                        </a:rPr>
                        <a:t>Invita al misionado a identificar una periferia y reflexionar las dificultades que hay en ella</a:t>
                      </a:r>
                      <a:endParaRPr lang="en-US" sz="100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000" dirty="0">
                          <a:effectLst/>
                        </a:rPr>
                        <a:t>1. Cuáles son las esperanzas no cumplidas del pueblo hispano?  </a:t>
                      </a:r>
                      <a:endParaRPr lang="en-US" sz="1000" dirty="0">
                        <a:effectLst/>
                      </a:endParaRPr>
                    </a:p>
                    <a:p>
                      <a:pPr marL="0" marR="0">
                        <a:lnSpc>
                          <a:spcPct val="115000"/>
                        </a:lnSpc>
                        <a:spcBef>
                          <a:spcPts val="0"/>
                        </a:spcBef>
                        <a:spcAft>
                          <a:spcPts val="0"/>
                        </a:spcAft>
                      </a:pPr>
                      <a:r>
                        <a:rPr lang="es-MX" sz="1000" dirty="0">
                          <a:effectLst/>
                        </a:rPr>
                        <a:t>2. Qué acciones por parte de la parroquia expresan su interés por las dificultades de la comunidad? Como los católicos obtienen la fortaleza para superar sus dificultades? </a:t>
                      </a:r>
                      <a:endParaRPr lang="en-US" sz="1000" dirty="0">
                        <a:effectLst/>
                      </a:endParaRPr>
                    </a:p>
                    <a:p>
                      <a:pPr marL="0" marR="0" indent="-273050">
                        <a:lnSpc>
                          <a:spcPct val="115000"/>
                        </a:lnSpc>
                        <a:spcBef>
                          <a:spcPts val="0"/>
                        </a:spcBef>
                        <a:spcAft>
                          <a:spcPts val="0"/>
                        </a:spcAft>
                      </a:pPr>
                      <a:r>
                        <a:rPr lang="es-MX" sz="1000" dirty="0">
                          <a:effectLst/>
                        </a:rPr>
                        <a:t>          3. Cuáles son los ministerios que sí ofrecen un acompañamiento en las dificultades?  Cuales otros querrías ver?</a:t>
                      </a:r>
                      <a:endParaRPr lang="en-US" sz="1000" dirty="0">
                        <a:effectLst/>
                      </a:endParaRPr>
                    </a:p>
                    <a:p>
                      <a:pPr marL="0" marR="0">
                        <a:lnSpc>
                          <a:spcPct val="115000"/>
                        </a:lnSpc>
                        <a:spcBef>
                          <a:spcPts val="0"/>
                        </a:spcBef>
                        <a:spcAft>
                          <a:spcPts val="0"/>
                        </a:spcAft>
                      </a:pPr>
                      <a:r>
                        <a:rPr lang="es-MX" sz="1000" dirty="0">
                          <a:effectLst/>
                        </a:rPr>
                        <a:t>4. Identifica 3 esperanzas que tienen hispanos  de diferentes generaciones o edades.  </a:t>
                      </a:r>
                      <a:endParaRPr lang="en-US" sz="1000" dirty="0">
                        <a:effectLst/>
                      </a:endParaRPr>
                    </a:p>
                    <a:p>
                      <a:pPr marL="0" marR="0">
                        <a:lnSpc>
                          <a:spcPct val="115000"/>
                        </a:lnSpc>
                        <a:spcBef>
                          <a:spcPts val="0"/>
                        </a:spcBef>
                        <a:spcAft>
                          <a:spcPts val="0"/>
                        </a:spcAft>
                      </a:pPr>
                      <a:r>
                        <a:rPr lang="es-MX" sz="1000" dirty="0">
                          <a:effectLst/>
                        </a:rPr>
                        <a:t>        </a:t>
                      </a:r>
                      <a:endParaRPr lang="en-US" sz="1000" dirty="0">
                        <a:effectLst/>
                      </a:endParaRPr>
                    </a:p>
                    <a:p>
                      <a:pPr marL="0" marR="0">
                        <a:lnSpc>
                          <a:spcPct val="115000"/>
                        </a:lnSpc>
                        <a:spcBef>
                          <a:spcPts val="0"/>
                        </a:spcBef>
                        <a:spcAft>
                          <a:spcPts val="0"/>
                        </a:spcAft>
                      </a:pPr>
                      <a:r>
                        <a:rPr lang="es-MX" sz="1000" dirty="0">
                          <a:effectLst/>
                        </a:rPr>
                        <a:t> </a:t>
                      </a:r>
                      <a:endParaRPr lang="en-US" sz="1000" dirty="0">
                        <a:effectLst/>
                        <a:latin typeface="Calibri"/>
                        <a:ea typeface="Calibri"/>
                        <a:cs typeface="Times New Roman"/>
                      </a:endParaRPr>
                    </a:p>
                  </a:txBody>
                  <a:tcPr marL="64809" marR="64809"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94621653"/>
              </p:ext>
            </p:extLst>
          </p:nvPr>
        </p:nvGraphicFramePr>
        <p:xfrm>
          <a:off x="152400" y="802459"/>
          <a:ext cx="8869680" cy="5867400"/>
        </p:xfrm>
        <a:graphic>
          <a:graphicData uri="http://schemas.openxmlformats.org/drawingml/2006/table">
            <a:tbl>
              <a:tblPr firstRow="1" firstCol="1" bandRow="1" bandCol="1">
                <a:tableStyleId>{5C22544A-7EE6-4342-B048-85BDC9FD1C3A}</a:tableStyleId>
              </a:tblPr>
              <a:tblGrid>
                <a:gridCol w="933650"/>
                <a:gridCol w="1244868"/>
                <a:gridCol w="2353509"/>
                <a:gridCol w="1458897"/>
                <a:gridCol w="2878756"/>
              </a:tblGrid>
              <a:tr h="5867400">
                <a:tc>
                  <a:txBody>
                    <a:bodyPr/>
                    <a:lstStyle/>
                    <a:p>
                      <a:pPr marL="0" marR="0">
                        <a:lnSpc>
                          <a:spcPct val="115000"/>
                        </a:lnSpc>
                        <a:spcBef>
                          <a:spcPts val="0"/>
                        </a:spcBef>
                        <a:spcAft>
                          <a:spcPts val="0"/>
                        </a:spcAft>
                      </a:pPr>
                      <a:r>
                        <a:rPr lang="es-MX" sz="1400" dirty="0" smtClean="0">
                          <a:effectLst/>
                        </a:rPr>
                        <a:t>TEMA</a:t>
                      </a:r>
                    </a:p>
                    <a:p>
                      <a:pPr marL="0" marR="0">
                        <a:lnSpc>
                          <a:spcPct val="115000"/>
                        </a:lnSpc>
                        <a:spcBef>
                          <a:spcPts val="0"/>
                        </a:spcBef>
                        <a:spcAft>
                          <a:spcPts val="0"/>
                        </a:spcAft>
                      </a:pPr>
                      <a:r>
                        <a:rPr lang="es-MX" sz="1400" dirty="0" smtClean="0">
                          <a:effectLst/>
                        </a:rPr>
                        <a:t>II</a:t>
                      </a:r>
                      <a:r>
                        <a:rPr lang="es-MX" sz="1400" dirty="0">
                          <a:effectLst/>
                        </a:rPr>
                        <a:t>. Con obras y gestos: </a:t>
                      </a:r>
                      <a:r>
                        <a:rPr lang="es-MX" sz="1400" dirty="0" smtClean="0">
                          <a:effectLst/>
                        </a:rPr>
                        <a:t>Atrévete</a:t>
                      </a:r>
                      <a:endParaRPr lang="en-US" sz="1400" dirty="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400" dirty="0" smtClean="0">
                          <a:effectLst/>
                        </a:rPr>
                        <a:t>PROCESO</a:t>
                      </a:r>
                    </a:p>
                    <a:p>
                      <a:pPr marL="0" marR="0">
                        <a:lnSpc>
                          <a:spcPct val="115000"/>
                        </a:lnSpc>
                        <a:spcBef>
                          <a:spcPts val="0"/>
                        </a:spcBef>
                        <a:spcAft>
                          <a:spcPts val="0"/>
                        </a:spcAft>
                      </a:pPr>
                      <a:r>
                        <a:rPr lang="es-MX" sz="1400" dirty="0" smtClean="0">
                          <a:effectLst/>
                        </a:rPr>
                        <a:t>Afrontar </a:t>
                      </a:r>
                      <a:r>
                        <a:rPr lang="es-MX" sz="1400" dirty="0">
                          <a:effectLst/>
                        </a:rPr>
                        <a:t>las dificultades y pruebas como católicos </a:t>
                      </a:r>
                      <a:r>
                        <a:rPr lang="es-MX" sz="1400" dirty="0" smtClean="0">
                          <a:effectLst/>
                        </a:rPr>
                        <a:t>EUA </a:t>
                      </a:r>
                      <a:r>
                        <a:rPr lang="es-MX" sz="1400" dirty="0">
                          <a:effectLst/>
                        </a:rPr>
                        <a:t>y animar la necesidad de una iglesia en salida.</a:t>
                      </a:r>
                      <a:endParaRPr lang="en-US" sz="1400" dirty="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400" dirty="0" smtClean="0">
                          <a:effectLst/>
                        </a:rPr>
                        <a:t>METODO       Ver</a:t>
                      </a:r>
                      <a:r>
                        <a:rPr lang="es-MX" sz="1400" dirty="0">
                          <a:effectLst/>
                        </a:rPr>
                        <a:t>: Identificar </a:t>
                      </a:r>
                      <a:r>
                        <a:rPr lang="es-MX" sz="1400" dirty="0" smtClean="0">
                          <a:effectLst/>
                        </a:rPr>
                        <a:t> </a:t>
                      </a:r>
                      <a:r>
                        <a:rPr lang="es-MX" sz="1400" dirty="0">
                          <a:effectLst/>
                        </a:rPr>
                        <a:t>actuales </a:t>
                      </a:r>
                      <a:r>
                        <a:rPr lang="es-MX" sz="1400" dirty="0" smtClean="0">
                          <a:effectLst/>
                        </a:rPr>
                        <a:t>dificultades(personales </a:t>
                      </a:r>
                      <a:r>
                        <a:rPr lang="es-MX" sz="1400" dirty="0">
                          <a:effectLst/>
                        </a:rPr>
                        <a:t>y comunitarias)</a:t>
                      </a:r>
                      <a:endParaRPr lang="en-US" sz="1400" dirty="0">
                        <a:effectLst/>
                      </a:endParaRPr>
                    </a:p>
                    <a:p>
                      <a:pPr marL="0" marR="0">
                        <a:lnSpc>
                          <a:spcPct val="115000"/>
                        </a:lnSpc>
                        <a:spcBef>
                          <a:spcPts val="0"/>
                        </a:spcBef>
                        <a:spcAft>
                          <a:spcPts val="0"/>
                        </a:spcAft>
                      </a:pPr>
                      <a:r>
                        <a:rPr lang="es-MX" sz="1400" dirty="0">
                          <a:effectLst/>
                        </a:rPr>
                        <a:t>Jesús se involucra, yo también, pero hay que  saber escuchar</a:t>
                      </a:r>
                      <a:endParaRPr lang="en-US" sz="1400" dirty="0">
                        <a:effectLst/>
                      </a:endParaRPr>
                    </a:p>
                    <a:p>
                      <a:pPr marL="0" marR="0">
                        <a:lnSpc>
                          <a:spcPct val="115000"/>
                        </a:lnSpc>
                        <a:spcBef>
                          <a:spcPts val="0"/>
                        </a:spcBef>
                        <a:spcAft>
                          <a:spcPts val="0"/>
                        </a:spcAft>
                      </a:pPr>
                      <a:r>
                        <a:rPr lang="es-MX" sz="1400" dirty="0">
                          <a:effectLst/>
                        </a:rPr>
                        <a:t>Pensar: El encuentro del Amigo es en los momentos difíciles </a:t>
                      </a:r>
                      <a:r>
                        <a:rPr lang="es-MX" sz="1400" dirty="0">
                          <a:solidFill>
                            <a:srgbClr val="FFC000"/>
                          </a:solidFill>
                          <a:effectLst/>
                        </a:rPr>
                        <a:t>Nuestro pueblo ha enfrentado  </a:t>
                      </a:r>
                      <a:r>
                        <a:rPr lang="es-MX" sz="1400" dirty="0" smtClean="0">
                          <a:solidFill>
                            <a:srgbClr val="FFC000"/>
                          </a:solidFill>
                          <a:effectLst/>
                        </a:rPr>
                        <a:t>eso  </a:t>
                      </a:r>
                      <a:r>
                        <a:rPr lang="es-MX" sz="1400" dirty="0">
                          <a:solidFill>
                            <a:srgbClr val="FFC000"/>
                          </a:solidFill>
                          <a:effectLst/>
                        </a:rPr>
                        <a:t>y nuestra fe ha sido el manantial</a:t>
                      </a:r>
                      <a:r>
                        <a:rPr lang="es-MX" sz="1400" dirty="0">
                          <a:effectLst/>
                        </a:rPr>
                        <a:t>.</a:t>
                      </a:r>
                      <a:endParaRPr lang="en-US" sz="1400" dirty="0">
                        <a:effectLst/>
                      </a:endParaRPr>
                    </a:p>
                    <a:p>
                      <a:pPr marL="0" marR="0">
                        <a:lnSpc>
                          <a:spcPct val="115000"/>
                        </a:lnSpc>
                        <a:spcBef>
                          <a:spcPts val="0"/>
                        </a:spcBef>
                        <a:spcAft>
                          <a:spcPts val="0"/>
                        </a:spcAft>
                      </a:pPr>
                      <a:r>
                        <a:rPr lang="es-MX" sz="1400" dirty="0">
                          <a:effectLst/>
                        </a:rPr>
                        <a:t>Actuar: Involucrarme sin miedo, con determinación, confiando en Dios…</a:t>
                      </a:r>
                      <a:endParaRPr lang="en-US" sz="1400" dirty="0">
                        <a:effectLst/>
                      </a:endParaRPr>
                    </a:p>
                    <a:p>
                      <a:pPr marL="0" marR="0">
                        <a:lnSpc>
                          <a:spcPct val="115000"/>
                        </a:lnSpc>
                        <a:spcBef>
                          <a:spcPts val="0"/>
                        </a:spcBef>
                        <a:spcAft>
                          <a:spcPts val="0"/>
                        </a:spcAft>
                      </a:pPr>
                      <a:r>
                        <a:rPr lang="es-MX" sz="1400" dirty="0">
                          <a:effectLst/>
                        </a:rPr>
                        <a:t>Celebrar: Señor, danos siempre de tu  agua </a:t>
                      </a:r>
                      <a:endParaRPr lang="en-US" sz="1400" dirty="0">
                        <a:effectLst/>
                      </a:endParaRPr>
                    </a:p>
                    <a:p>
                      <a:pPr marL="0" marR="0">
                        <a:lnSpc>
                          <a:spcPct val="115000"/>
                        </a:lnSpc>
                        <a:spcBef>
                          <a:spcPts val="0"/>
                        </a:spcBef>
                        <a:spcAft>
                          <a:spcPts val="0"/>
                        </a:spcAft>
                      </a:pPr>
                      <a:r>
                        <a:rPr lang="es-MX" sz="1400" dirty="0">
                          <a:effectLst/>
                        </a:rPr>
                        <a:t>Misionar:  atrevimiento para superar barreras y dificultades</a:t>
                      </a:r>
                      <a:endParaRPr lang="en-US" sz="1400" dirty="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400" dirty="0" smtClean="0">
                          <a:effectLst/>
                        </a:rPr>
                        <a:t>MISIONAR</a:t>
                      </a:r>
                      <a:br>
                        <a:rPr lang="es-MX" sz="1400" dirty="0" smtClean="0">
                          <a:effectLst/>
                        </a:rPr>
                      </a:br>
                      <a:r>
                        <a:rPr lang="es-MX" sz="1400" dirty="0" smtClean="0">
                          <a:effectLst/>
                        </a:rPr>
                        <a:t>Acercarse </a:t>
                      </a:r>
                      <a:r>
                        <a:rPr lang="es-MX" sz="1400" dirty="0">
                          <a:effectLst/>
                        </a:rPr>
                        <a:t>con interés a quien  se ha elegido para misionar</a:t>
                      </a:r>
                      <a:endParaRPr lang="en-US" sz="1400" dirty="0">
                        <a:effectLst/>
                      </a:endParaRPr>
                    </a:p>
                    <a:p>
                      <a:pPr marL="0" marR="0">
                        <a:lnSpc>
                          <a:spcPct val="115000"/>
                        </a:lnSpc>
                        <a:spcBef>
                          <a:spcPts val="0"/>
                        </a:spcBef>
                        <a:spcAft>
                          <a:spcPts val="0"/>
                        </a:spcAft>
                      </a:pPr>
                      <a:r>
                        <a:rPr lang="es-MX" sz="1400" dirty="0">
                          <a:effectLst/>
                        </a:rPr>
                        <a:t>Iniciar un diálogo respetuoso</a:t>
                      </a:r>
                      <a:endParaRPr lang="en-US" sz="1400" dirty="0">
                        <a:effectLst/>
                      </a:endParaRPr>
                    </a:p>
                    <a:p>
                      <a:pPr marL="0" marR="0">
                        <a:lnSpc>
                          <a:spcPct val="115000"/>
                        </a:lnSpc>
                        <a:spcBef>
                          <a:spcPts val="0"/>
                        </a:spcBef>
                        <a:spcAft>
                          <a:spcPts val="0"/>
                        </a:spcAft>
                      </a:pPr>
                      <a:r>
                        <a:rPr lang="es-MX" sz="1400" dirty="0">
                          <a:effectLst/>
                        </a:rPr>
                        <a:t>Expresar interés por comprender su ambiente</a:t>
                      </a:r>
                      <a:endParaRPr lang="en-US" sz="1400" dirty="0">
                        <a:effectLst/>
                      </a:endParaRPr>
                    </a:p>
                    <a:p>
                      <a:pPr marL="0" marR="0">
                        <a:lnSpc>
                          <a:spcPct val="115000"/>
                        </a:lnSpc>
                        <a:spcBef>
                          <a:spcPts val="0"/>
                        </a:spcBef>
                        <a:spcAft>
                          <a:spcPts val="0"/>
                        </a:spcAft>
                      </a:pPr>
                      <a:r>
                        <a:rPr lang="es-MX" sz="1400" dirty="0">
                          <a:effectLst/>
                        </a:rPr>
                        <a:t>Invita al misionado a identificar una periferia y reflexionar las dificultades que hay en ella</a:t>
                      </a:r>
                      <a:endParaRPr lang="en-US" sz="1400" dirty="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400" dirty="0" smtClean="0">
                          <a:effectLst/>
                        </a:rPr>
                        <a:t>CONSULTA</a:t>
                      </a:r>
                      <a:br>
                        <a:rPr lang="es-MX" sz="1400" dirty="0" smtClean="0">
                          <a:effectLst/>
                        </a:rPr>
                      </a:br>
                      <a:r>
                        <a:rPr lang="es-MX" sz="1400" dirty="0" smtClean="0">
                          <a:effectLst/>
                        </a:rPr>
                        <a:t>1</a:t>
                      </a:r>
                      <a:r>
                        <a:rPr lang="es-MX" sz="1400" dirty="0">
                          <a:effectLst/>
                        </a:rPr>
                        <a:t>. Cuáles son las esperanzas no cumplidas del pueblo hispano?  </a:t>
                      </a:r>
                      <a:endParaRPr lang="en-US" sz="1400" dirty="0">
                        <a:effectLst/>
                      </a:endParaRPr>
                    </a:p>
                    <a:p>
                      <a:pPr marL="0" marR="0">
                        <a:lnSpc>
                          <a:spcPct val="115000"/>
                        </a:lnSpc>
                        <a:spcBef>
                          <a:spcPts val="0"/>
                        </a:spcBef>
                        <a:spcAft>
                          <a:spcPts val="0"/>
                        </a:spcAft>
                      </a:pPr>
                      <a:r>
                        <a:rPr lang="es-MX" sz="1400" dirty="0">
                          <a:effectLst/>
                        </a:rPr>
                        <a:t>2. Qué acciones por parte de la parroquia expresan su interés por las dificultades de la comunidad? Como los católicos obtienen la fortaleza para superar sus dificultades? </a:t>
                      </a:r>
                      <a:endParaRPr lang="en-US" sz="1400" dirty="0">
                        <a:effectLst/>
                      </a:endParaRPr>
                    </a:p>
                    <a:p>
                      <a:pPr marL="0" marR="0" indent="-273050">
                        <a:lnSpc>
                          <a:spcPct val="115000"/>
                        </a:lnSpc>
                        <a:spcBef>
                          <a:spcPts val="0"/>
                        </a:spcBef>
                        <a:spcAft>
                          <a:spcPts val="0"/>
                        </a:spcAft>
                      </a:pPr>
                      <a:r>
                        <a:rPr lang="es-MX" sz="1400" dirty="0">
                          <a:effectLst/>
                        </a:rPr>
                        <a:t> </a:t>
                      </a:r>
                      <a:r>
                        <a:rPr lang="es-MX" sz="1400" dirty="0" smtClean="0">
                          <a:effectLst/>
                        </a:rPr>
                        <a:t>3</a:t>
                      </a:r>
                      <a:r>
                        <a:rPr lang="es-MX" sz="1400" dirty="0">
                          <a:effectLst/>
                        </a:rPr>
                        <a:t>. Cuáles son los ministerios que sí ofrecen un acompañamiento en las dificultades?  Cuales otros querrías ver?</a:t>
                      </a:r>
                      <a:endParaRPr lang="en-US" sz="1400" dirty="0">
                        <a:effectLst/>
                      </a:endParaRPr>
                    </a:p>
                    <a:p>
                      <a:pPr marL="0" marR="0">
                        <a:lnSpc>
                          <a:spcPct val="115000"/>
                        </a:lnSpc>
                        <a:spcBef>
                          <a:spcPts val="0"/>
                        </a:spcBef>
                        <a:spcAft>
                          <a:spcPts val="0"/>
                        </a:spcAft>
                      </a:pPr>
                      <a:r>
                        <a:rPr lang="es-MX" sz="1400" dirty="0">
                          <a:effectLst/>
                        </a:rPr>
                        <a:t>4. Identifica 3 esperanzas que tienen hispanos  de diferentes generaciones o edades.  </a:t>
                      </a:r>
                      <a:endParaRPr lang="en-US" sz="1400" dirty="0">
                        <a:effectLst/>
                      </a:endParaRPr>
                    </a:p>
                    <a:p>
                      <a:pPr marL="0" marR="0">
                        <a:lnSpc>
                          <a:spcPct val="115000"/>
                        </a:lnSpc>
                        <a:spcBef>
                          <a:spcPts val="0"/>
                        </a:spcBef>
                        <a:spcAft>
                          <a:spcPts val="0"/>
                        </a:spcAft>
                      </a:pPr>
                      <a:r>
                        <a:rPr lang="es-MX" sz="1400" dirty="0">
                          <a:effectLst/>
                        </a:rPr>
                        <a:t>        </a:t>
                      </a:r>
                      <a:endParaRPr lang="en-US" sz="1400" dirty="0">
                        <a:effectLst/>
                      </a:endParaRPr>
                    </a:p>
                    <a:p>
                      <a:pPr marL="0" marR="0">
                        <a:lnSpc>
                          <a:spcPct val="115000"/>
                        </a:lnSpc>
                        <a:spcBef>
                          <a:spcPts val="0"/>
                        </a:spcBef>
                        <a:spcAft>
                          <a:spcPts val="0"/>
                        </a:spcAft>
                      </a:pPr>
                      <a:r>
                        <a:rPr lang="es-MX" sz="1400" dirty="0">
                          <a:effectLst/>
                        </a:rPr>
                        <a:t> </a:t>
                      </a:r>
                      <a:endParaRPr lang="en-US" sz="1400" dirty="0">
                        <a:effectLst/>
                        <a:latin typeface="Calibri"/>
                        <a:ea typeface="Calibri"/>
                        <a:cs typeface="Times New Roman"/>
                      </a:endParaRPr>
                    </a:p>
                  </a:txBody>
                  <a:tcPr marL="64809" marR="64809" marT="0" marB="0"/>
                </a:tc>
              </a:tr>
            </a:tbl>
          </a:graphicData>
        </a:graphic>
      </p:graphicFrame>
      <p:sp>
        <p:nvSpPr>
          <p:cNvPr id="8" name="TextBox 7"/>
          <p:cNvSpPr txBox="1"/>
          <p:nvPr/>
        </p:nvSpPr>
        <p:spPr>
          <a:xfrm>
            <a:off x="0" y="433127"/>
            <a:ext cx="8534400" cy="369332"/>
          </a:xfrm>
          <a:prstGeom prst="rect">
            <a:avLst/>
          </a:prstGeom>
          <a:noFill/>
        </p:spPr>
        <p:txBody>
          <a:bodyPr wrap="square" rtlCol="0">
            <a:spAutoFit/>
          </a:bodyPr>
          <a:lstStyle/>
          <a:p>
            <a:r>
              <a:rPr lang="es-ES" dirty="0" smtClean="0"/>
              <a:t>Plan para la Segunda Sesión</a:t>
            </a:r>
            <a:endParaRPr lang="en-US" dirty="0"/>
          </a:p>
        </p:txBody>
      </p:sp>
    </p:spTree>
    <p:extLst>
      <p:ext uri="{BB962C8B-B14F-4D97-AF65-F5344CB8AC3E}">
        <p14:creationId xmlns:p14="http://schemas.microsoft.com/office/powerpoint/2010/main" val="16782243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a:bodyPr>
          <a:lstStyle/>
          <a:p>
            <a:r>
              <a:rPr lang="es-ES" sz="2400" dirty="0" smtClean="0"/>
              <a:t>Dinámica para practicar las Preguntas del Diario</a:t>
            </a:r>
            <a:endParaRPr lang="en-US" sz="2400" dirty="0"/>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0"/>
              </a:spcAft>
              <a:buNone/>
            </a:pPr>
            <a:r>
              <a:rPr lang="es-MX" sz="2400" dirty="0" smtClean="0"/>
              <a:t>1</a:t>
            </a:r>
            <a:r>
              <a:rPr lang="es-MX" sz="2400" dirty="0"/>
              <a:t>. Cuáles son las esperanzas no cumplidas del pueblo hispano?  </a:t>
            </a:r>
            <a:endParaRPr lang="en-US" sz="2400" dirty="0"/>
          </a:p>
          <a:p>
            <a:pPr marL="109728" indent="0">
              <a:buNone/>
            </a:pPr>
            <a:r>
              <a:rPr lang="es-ES" sz="2400" dirty="0" smtClean="0">
                <a:solidFill>
                  <a:srgbClr val="FF0000"/>
                </a:solidFill>
              </a:rPr>
              <a:t>Que compartir (corto) y que responder al que encuentres</a:t>
            </a:r>
            <a:br>
              <a:rPr lang="es-ES" sz="2400" dirty="0" smtClean="0">
                <a:solidFill>
                  <a:srgbClr val="FF0000"/>
                </a:solidFill>
              </a:rPr>
            </a:br>
            <a:endParaRPr lang="es-ES" sz="2400" dirty="0" smtClean="0">
              <a:solidFill>
                <a:srgbClr val="FF0000"/>
              </a:solidFill>
            </a:endParaRPr>
          </a:p>
          <a:p>
            <a:pPr marL="109728" indent="0">
              <a:buNone/>
            </a:pPr>
            <a:r>
              <a:rPr lang="es-ES" sz="2400" dirty="0" smtClean="0"/>
              <a:t>2.</a:t>
            </a:r>
            <a:r>
              <a:rPr lang="es-MX" sz="2400" dirty="0" smtClean="0"/>
              <a:t> </a:t>
            </a:r>
            <a:r>
              <a:rPr lang="es-MX" sz="2400" dirty="0"/>
              <a:t>Qué acciones por parte de la parroquia expresan su interés por las dificultades de la comunidad? Como los católicos obtienen la fortaleza para superar sus dificultades? </a:t>
            </a:r>
            <a:endParaRPr lang="en-US" sz="2400" dirty="0"/>
          </a:p>
          <a:p>
            <a:pPr marL="109728" indent="0">
              <a:buNone/>
            </a:pPr>
            <a:r>
              <a:rPr lang="es-ES" sz="2400" dirty="0" smtClean="0">
                <a:solidFill>
                  <a:srgbClr val="FF0000"/>
                </a:solidFill>
              </a:rPr>
              <a:t>Que </a:t>
            </a:r>
            <a:r>
              <a:rPr lang="es-ES" sz="2400" dirty="0">
                <a:solidFill>
                  <a:srgbClr val="FF0000"/>
                </a:solidFill>
              </a:rPr>
              <a:t>compartir (corto) y que responder al que encuentres</a:t>
            </a:r>
          </a:p>
        </p:txBody>
      </p:sp>
    </p:spTree>
    <p:extLst>
      <p:ext uri="{BB962C8B-B14F-4D97-AF65-F5344CB8AC3E}">
        <p14:creationId xmlns:p14="http://schemas.microsoft.com/office/powerpoint/2010/main" val="8873220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143000"/>
            <a:ext cx="8382000" cy="4953000"/>
          </a:xfrm>
        </p:spPr>
        <p:txBody>
          <a:bodyPr>
            <a:noAutofit/>
          </a:bodyPr>
          <a:lstStyle/>
          <a:p>
            <a:pPr marL="0" marR="0" indent="-273050">
              <a:lnSpc>
                <a:spcPct val="115000"/>
              </a:lnSpc>
              <a:spcBef>
                <a:spcPts val="0"/>
              </a:spcBef>
              <a:spcAft>
                <a:spcPts val="0"/>
              </a:spcAft>
            </a:pPr>
            <a:r>
              <a:rPr lang="es-ES" b="1" kern="1400" dirty="0">
                <a:solidFill>
                  <a:srgbClr val="000000"/>
                </a:solidFill>
                <a:latin typeface="Garamond"/>
              </a:rPr>
              <a:t>3</a:t>
            </a:r>
            <a:r>
              <a:rPr lang="es-ES" sz="2400" b="1" kern="1400" dirty="0" smtClean="0">
                <a:solidFill>
                  <a:srgbClr val="000000"/>
                </a:solidFill>
                <a:latin typeface="Garamond"/>
              </a:rPr>
              <a:t>. </a:t>
            </a:r>
            <a:r>
              <a:rPr lang="es-MX" sz="2400" dirty="0" smtClean="0"/>
              <a:t> </a:t>
            </a:r>
            <a:r>
              <a:rPr lang="es-MX" sz="2400" dirty="0"/>
              <a:t>Cuáles son los ministerios que sí ofrecen un acompañamiento en las dificultades?  Cuales otros querrías </a:t>
            </a:r>
            <a:r>
              <a:rPr lang="es-MX" sz="2400" dirty="0" smtClean="0"/>
              <a:t>ver?</a:t>
            </a:r>
            <a:br>
              <a:rPr lang="es-MX" sz="2400" dirty="0" smtClean="0"/>
            </a:br>
            <a:r>
              <a:rPr lang="es-ES" sz="2400" dirty="0" smtClean="0">
                <a:solidFill>
                  <a:srgbClr val="FF0000"/>
                </a:solidFill>
              </a:rPr>
              <a:t>Que </a:t>
            </a:r>
            <a:r>
              <a:rPr lang="es-ES" sz="2400" dirty="0">
                <a:solidFill>
                  <a:srgbClr val="FF0000"/>
                </a:solidFill>
              </a:rPr>
              <a:t>compartir (corto) y que responder al que encuentres</a:t>
            </a:r>
          </a:p>
          <a:p>
            <a:pPr marL="0" marR="0" indent="-273050">
              <a:lnSpc>
                <a:spcPct val="115000"/>
              </a:lnSpc>
              <a:spcBef>
                <a:spcPts val="0"/>
              </a:spcBef>
              <a:spcAft>
                <a:spcPts val="0"/>
              </a:spcAft>
            </a:pPr>
            <a:endParaRPr lang="es-MX" dirty="0"/>
          </a:p>
          <a:p>
            <a:pPr marL="0" marR="0" indent="-273050">
              <a:lnSpc>
                <a:spcPct val="115000"/>
              </a:lnSpc>
              <a:spcBef>
                <a:spcPts val="0"/>
              </a:spcBef>
              <a:spcAft>
                <a:spcPts val="0"/>
              </a:spcAft>
            </a:pPr>
            <a:endParaRPr lang="en-US" dirty="0"/>
          </a:p>
          <a:p>
            <a:pPr marL="0" marR="0">
              <a:lnSpc>
                <a:spcPct val="115000"/>
              </a:lnSpc>
              <a:spcBef>
                <a:spcPts val="0"/>
              </a:spcBef>
              <a:spcAft>
                <a:spcPts val="0"/>
              </a:spcAft>
            </a:pPr>
            <a:r>
              <a:rPr lang="es-MX" dirty="0"/>
              <a:t>4. </a:t>
            </a:r>
            <a:r>
              <a:rPr lang="es-MX" sz="2400" dirty="0"/>
              <a:t>Identifica 3 esperanzas que tienen hispanos  de diferentes generaciones o edades.  </a:t>
            </a:r>
            <a:r>
              <a:rPr lang="es-MX" sz="2400" dirty="0" smtClean="0"/>
              <a:t>        </a:t>
            </a:r>
            <a:endParaRPr lang="es-ES" sz="2400" dirty="0">
              <a:solidFill>
                <a:srgbClr val="FF0000"/>
              </a:solidFill>
            </a:endParaRPr>
          </a:p>
          <a:p>
            <a:pPr marL="0" indent="0">
              <a:spcBef>
                <a:spcPts val="0"/>
              </a:spcBef>
              <a:buNone/>
            </a:pPr>
            <a:r>
              <a:rPr lang="es-ES" kern="1400" dirty="0" smtClean="0">
                <a:solidFill>
                  <a:srgbClr val="000000"/>
                </a:solidFill>
                <a:latin typeface="Garamond"/>
              </a:rPr>
              <a:t> </a:t>
            </a:r>
            <a:r>
              <a:rPr lang="es-ES" sz="2400" dirty="0" smtClean="0">
                <a:solidFill>
                  <a:srgbClr val="FF0000"/>
                </a:solidFill>
              </a:rPr>
              <a:t>Que </a:t>
            </a:r>
            <a:r>
              <a:rPr lang="es-ES" sz="2400" dirty="0">
                <a:solidFill>
                  <a:srgbClr val="FF0000"/>
                </a:solidFill>
              </a:rPr>
              <a:t>compartir (corto) y que responder al que encuentres</a:t>
            </a:r>
          </a:p>
          <a:p>
            <a:pPr marL="0" indent="0">
              <a:spcBef>
                <a:spcPts val="0"/>
              </a:spcBef>
              <a:spcAft>
                <a:spcPts val="500"/>
              </a:spcAft>
              <a:buNone/>
            </a:pPr>
            <a:r>
              <a:rPr lang="es-ES" kern="1400" dirty="0">
                <a:solidFill>
                  <a:srgbClr val="000000"/>
                </a:solidFill>
                <a:latin typeface="Garamond"/>
              </a:rPr>
              <a:t> </a:t>
            </a:r>
          </a:p>
          <a:p>
            <a:endParaRPr lang="en-US" dirty="0"/>
          </a:p>
        </p:txBody>
      </p:sp>
      <p:sp>
        <p:nvSpPr>
          <p:cNvPr id="2" name="Rectangle 1"/>
          <p:cNvSpPr/>
          <p:nvPr/>
        </p:nvSpPr>
        <p:spPr>
          <a:xfrm>
            <a:off x="533400" y="685800"/>
            <a:ext cx="6553200" cy="646331"/>
          </a:xfrm>
          <a:prstGeom prst="rect">
            <a:avLst/>
          </a:prstGeom>
        </p:spPr>
        <p:txBody>
          <a:bodyPr wrap="square">
            <a:spAutoFit/>
          </a:bodyPr>
          <a:lstStyle/>
          <a:p>
            <a:r>
              <a:rPr lang="es-ES" dirty="0"/>
              <a:t>Dinámica para practicar las Preguntas del Diario</a:t>
            </a:r>
            <a:br>
              <a:rPr lang="es-ES" dirty="0"/>
            </a:br>
            <a:endParaRPr lang="en-US" dirty="0"/>
          </a:p>
        </p:txBody>
      </p:sp>
    </p:spTree>
    <p:extLst>
      <p:ext uri="{BB962C8B-B14F-4D97-AF65-F5344CB8AC3E}">
        <p14:creationId xmlns:p14="http://schemas.microsoft.com/office/powerpoint/2010/main" val="29499140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990600"/>
          </a:xfrm>
        </p:spPr>
        <p:txBody>
          <a:bodyPr>
            <a:normAutofit/>
          </a:bodyPr>
          <a:lstStyle/>
          <a:p>
            <a:r>
              <a:rPr lang="en-US" sz="3200" b="1" dirty="0"/>
              <a:t>S</a:t>
            </a:r>
            <a:r>
              <a:rPr lang="es-ES" sz="3200" b="1" dirty="0" err="1"/>
              <a:t>esión</a:t>
            </a:r>
            <a:r>
              <a:rPr lang="es-ES" sz="3200" b="1" dirty="0"/>
              <a:t> </a:t>
            </a:r>
            <a:r>
              <a:rPr lang="en-US" sz="3200" b="1" dirty="0" smtClean="0"/>
              <a:t>3: </a:t>
            </a:r>
            <a:r>
              <a:rPr lang="en-US" sz="3200" b="1" dirty="0" err="1" smtClean="0"/>
              <a:t>Caminando</a:t>
            </a:r>
            <a:r>
              <a:rPr lang="en-US" sz="3200" b="1" dirty="0" smtClean="0"/>
              <a:t> </a:t>
            </a:r>
            <a:r>
              <a:rPr lang="en-US" sz="3200" b="1" dirty="0"/>
              <a:t>junto con </a:t>
            </a:r>
            <a:r>
              <a:rPr lang="en-US" sz="3200" b="1" dirty="0" err="1"/>
              <a:t>Jesús</a:t>
            </a:r>
            <a:endParaRPr lang="en-US" sz="3200" b="1" dirty="0"/>
          </a:p>
        </p:txBody>
      </p:sp>
      <p:pic>
        <p:nvPicPr>
          <p:cNvPr id="30754" name="Picture 34" descr="Image result for bible"/>
          <p:cNvPicPr>
            <a:picLocks noChangeAspect="1" noChangeArrowheads="1"/>
          </p:cNvPicPr>
          <p:nvPr/>
        </p:nvPicPr>
        <p:blipFill>
          <a:blip r:embed="rId3" cstate="print"/>
          <a:srcRect/>
          <a:stretch>
            <a:fillRect/>
          </a:stretch>
        </p:blipFill>
        <p:spPr bwMode="auto">
          <a:xfrm>
            <a:off x="6610268" y="1066800"/>
            <a:ext cx="2080372" cy="1560279"/>
          </a:xfrm>
          <a:prstGeom prst="rect">
            <a:avLst/>
          </a:prstGeom>
          <a:noFill/>
        </p:spPr>
      </p:pic>
      <p:sp>
        <p:nvSpPr>
          <p:cNvPr id="3" name="Content Placeholder 2"/>
          <p:cNvSpPr>
            <a:spLocks noGrp="1"/>
          </p:cNvSpPr>
          <p:nvPr>
            <p:ph idx="1"/>
          </p:nvPr>
        </p:nvSpPr>
        <p:spPr>
          <a:xfrm>
            <a:off x="214330" y="1256389"/>
            <a:ext cx="8697564" cy="5292167"/>
          </a:xfrm>
        </p:spPr>
        <p:txBody>
          <a:bodyPr>
            <a:normAutofit/>
          </a:bodyPr>
          <a:lstStyle/>
          <a:p>
            <a:pPr>
              <a:buFont typeface="Courier New" panose="02070309020205020404" pitchFamily="49" charset="0"/>
              <a:buChar char="o"/>
            </a:pPr>
            <a:r>
              <a:rPr lang="es-ES" sz="2400" b="1" dirty="0">
                <a:solidFill>
                  <a:schemeClr val="accent2"/>
                </a:solidFill>
              </a:rPr>
              <a:t>Símbolos y </a:t>
            </a:r>
            <a:r>
              <a:rPr lang="es-ES" sz="2400" b="1" dirty="0" smtClean="0">
                <a:solidFill>
                  <a:schemeClr val="accent2"/>
                </a:solidFill>
              </a:rPr>
              <a:t>Materiales</a:t>
            </a:r>
            <a:r>
              <a:rPr lang="es-ES" sz="2400" b="1" dirty="0">
                <a:solidFill>
                  <a:schemeClr val="accent2"/>
                </a:solidFill>
              </a:rPr>
              <a:t> Necesarios</a:t>
            </a:r>
          </a:p>
          <a:p>
            <a:pPr marL="411480" lvl="1" indent="0">
              <a:buNone/>
            </a:pPr>
            <a:endParaRPr lang="es-ES" sz="2300" dirty="0">
              <a:solidFill>
                <a:schemeClr val="accent2"/>
              </a:solidFill>
            </a:endParaRPr>
          </a:p>
          <a:p>
            <a:pPr lvl="1"/>
            <a:endParaRPr lang="es-ES" sz="2000" dirty="0" smtClean="0">
              <a:solidFill>
                <a:schemeClr val="accent2"/>
              </a:solidFill>
            </a:endParaRPr>
          </a:p>
          <a:p>
            <a:pPr lvl="1"/>
            <a:r>
              <a:rPr lang="es-ES" sz="2000" dirty="0" smtClean="0">
                <a:solidFill>
                  <a:schemeClr val="accent2"/>
                </a:solidFill>
              </a:rPr>
              <a:t>Imagen </a:t>
            </a:r>
            <a:r>
              <a:rPr lang="es-ES" sz="2000" dirty="0">
                <a:solidFill>
                  <a:schemeClr val="accent2"/>
                </a:solidFill>
              </a:rPr>
              <a:t>del Camino en el </a:t>
            </a:r>
            <a:r>
              <a:rPr lang="es-ES" sz="2000" dirty="0" smtClean="0">
                <a:solidFill>
                  <a:schemeClr val="accent2"/>
                </a:solidFill>
              </a:rPr>
              <a:t>centro con Jesus y una pareja</a:t>
            </a:r>
            <a:endParaRPr lang="es-ES" sz="2000" dirty="0">
              <a:solidFill>
                <a:schemeClr val="accent2"/>
              </a:solidFill>
            </a:endParaRPr>
          </a:p>
          <a:p>
            <a:pPr lvl="1"/>
            <a:r>
              <a:rPr lang="es-ES" sz="2000" dirty="0">
                <a:solidFill>
                  <a:schemeClr val="accent2"/>
                </a:solidFill>
              </a:rPr>
              <a:t>En una mesa</a:t>
            </a:r>
          </a:p>
          <a:p>
            <a:pPr lvl="2"/>
            <a:r>
              <a:rPr lang="es-ES" sz="2000" dirty="0"/>
              <a:t>Biblia</a:t>
            </a:r>
          </a:p>
          <a:p>
            <a:pPr lvl="2"/>
            <a:r>
              <a:rPr lang="es-ES" sz="2000" dirty="0"/>
              <a:t>Cesta con  </a:t>
            </a:r>
            <a:r>
              <a:rPr lang="es-ES" sz="2000" dirty="0" smtClean="0"/>
              <a:t>Brazaletes  </a:t>
            </a:r>
            <a:r>
              <a:rPr lang="es-ES" sz="2000" dirty="0"/>
              <a:t>del V Encuentro </a:t>
            </a:r>
            <a:r>
              <a:rPr lang="es-ES" sz="2000" dirty="0" smtClean="0"/>
              <a:t/>
            </a:r>
            <a:br>
              <a:rPr lang="es-ES" sz="2000" dirty="0" smtClean="0"/>
            </a:br>
            <a:r>
              <a:rPr lang="es-ES" sz="2000" dirty="0" smtClean="0"/>
              <a:t>(</a:t>
            </a:r>
            <a:r>
              <a:rPr lang="es-ES" sz="2000" dirty="0"/>
              <a:t>1</a:t>
            </a:r>
            <a:r>
              <a:rPr lang="es-ES" sz="2000" dirty="0" smtClean="0"/>
              <a:t> </a:t>
            </a:r>
            <a:r>
              <a:rPr lang="es-ES" sz="2000" dirty="0"/>
              <a:t>para cada </a:t>
            </a:r>
            <a:r>
              <a:rPr lang="es-ES" sz="2000" dirty="0" smtClean="0"/>
              <a:t>participante)</a:t>
            </a:r>
            <a:endParaRPr lang="es-ES" sz="2000" dirty="0"/>
          </a:p>
          <a:p>
            <a:pPr lvl="1"/>
            <a:r>
              <a:rPr lang="es-ES" sz="2000" dirty="0">
                <a:solidFill>
                  <a:schemeClr val="accent2"/>
                </a:solidFill>
              </a:rPr>
              <a:t>Música y estéreo/ parlantes</a:t>
            </a:r>
          </a:p>
          <a:p>
            <a:pPr lvl="1"/>
            <a:r>
              <a:rPr lang="es-ES" sz="2000" dirty="0">
                <a:solidFill>
                  <a:schemeClr val="accent2"/>
                </a:solidFill>
              </a:rPr>
              <a:t>Oración (Celebrar)</a:t>
            </a:r>
          </a:p>
          <a:p>
            <a:endParaRPr lang="en-US" dirty="0"/>
          </a:p>
          <a:p>
            <a:pPr lvl="2"/>
            <a:endParaRPr lang="en-US" dirty="0" smtClean="0"/>
          </a:p>
          <a:p>
            <a:pPr lvl="1"/>
            <a:endParaRPr lang="en-US" dirty="0" smtClean="0"/>
          </a:p>
          <a:p>
            <a:pPr>
              <a:buNone/>
            </a:pPr>
            <a:endParaRPr lang="en-US" dirty="0"/>
          </a:p>
        </p:txBody>
      </p:sp>
      <p:sp>
        <p:nvSpPr>
          <p:cNvPr id="30722" name="AutoShape 2" descr="Image result for V Encuentro Wristb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Everlast Flameless Tealights (Set of 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Everlast Flameless Tealights (Set of 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2" name="AutoShape 12"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4" name="AutoShape 14"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6" name="AutoShape 16"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8" name="Picture 18" descr="Image result for incense"/>
          <p:cNvPicPr>
            <a:picLocks noChangeAspect="1" noChangeArrowheads="1"/>
          </p:cNvPicPr>
          <p:nvPr/>
        </p:nvPicPr>
        <p:blipFill>
          <a:blip r:embed="rId4" cstate="print"/>
          <a:srcRect/>
          <a:stretch>
            <a:fillRect/>
          </a:stretch>
        </p:blipFill>
        <p:spPr bwMode="auto">
          <a:xfrm flipH="1">
            <a:off x="8709690" y="6398478"/>
            <a:ext cx="202204" cy="150078"/>
          </a:xfrm>
          <a:prstGeom prst="rect">
            <a:avLst/>
          </a:prstGeom>
          <a:solidFill>
            <a:schemeClr val="bg1"/>
          </a:solidFill>
        </p:spPr>
      </p:pic>
      <p:sp>
        <p:nvSpPr>
          <p:cNvPr id="30740" name="AutoShape 20"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2" name="AutoShape 22"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4" name="AutoShape 24"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6" name="AutoShape 26"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8" name="AutoShape 28"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50" name="AutoShape 30"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52" name="AutoShape 32"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56" name="AutoShape 36" descr="Silicone Wristba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8" name="Picture 38" descr="Silicone Wristbands"/>
          <p:cNvPicPr>
            <a:picLocks noChangeAspect="1" noChangeArrowheads="1"/>
          </p:cNvPicPr>
          <p:nvPr/>
        </p:nvPicPr>
        <p:blipFill>
          <a:blip r:embed="rId5" cstate="print"/>
          <a:srcRect/>
          <a:stretch>
            <a:fillRect/>
          </a:stretch>
        </p:blipFill>
        <p:spPr bwMode="auto">
          <a:xfrm>
            <a:off x="6205373" y="3563394"/>
            <a:ext cx="2024258" cy="1518194"/>
          </a:xfrm>
          <a:prstGeom prst="rect">
            <a:avLst/>
          </a:prstGeom>
          <a:noFill/>
        </p:spPr>
      </p:pic>
      <p:sp>
        <p:nvSpPr>
          <p:cNvPr id="30760" name="AutoShape 40" descr="Image result for flo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2" name="AutoShape 42" descr="Image result for flo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4" name="AutoShape 44" descr="Image result for flo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6" name="Picture 46" descr="Image result for flowers"/>
          <p:cNvPicPr>
            <a:picLocks noChangeAspect="1" noChangeArrowheads="1"/>
          </p:cNvPicPr>
          <p:nvPr/>
        </p:nvPicPr>
        <p:blipFill>
          <a:blip r:embed="rId6" cstate="print"/>
          <a:srcRect/>
          <a:stretch>
            <a:fillRect/>
          </a:stretch>
        </p:blipFill>
        <p:spPr bwMode="auto">
          <a:xfrm>
            <a:off x="4267200" y="5489584"/>
            <a:ext cx="1531308" cy="1020872"/>
          </a:xfrm>
          <a:prstGeom prst="rect">
            <a:avLst/>
          </a:prstGeom>
          <a:noFill/>
        </p:spPr>
      </p:pic>
      <p:sp>
        <p:nvSpPr>
          <p:cNvPr id="4" name="TextBox 3"/>
          <p:cNvSpPr txBox="1"/>
          <p:nvPr/>
        </p:nvSpPr>
        <p:spPr>
          <a:xfrm>
            <a:off x="8462091" y="6172200"/>
            <a:ext cx="605709"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458200" cy="762000"/>
          </a:xfrm>
        </p:spPr>
        <p:txBody>
          <a:bodyPr>
            <a:normAutofit fontScale="90000"/>
          </a:bodyPr>
          <a:lstStyle/>
          <a:p>
            <a:r>
              <a:rPr lang="en-US" sz="3200" b="1" dirty="0">
                <a:solidFill>
                  <a:srgbClr val="FF0000"/>
                </a:solidFill>
              </a:rPr>
              <a:t>Lo</a:t>
            </a:r>
            <a:r>
              <a:rPr lang="es-ES" sz="3200" b="1" dirty="0" err="1">
                <a:solidFill>
                  <a:srgbClr val="FF0000"/>
                </a:solidFill>
              </a:rPr>
              <a:t>gística</a:t>
            </a:r>
            <a:r>
              <a:rPr lang="es-ES" sz="3200" b="1" dirty="0">
                <a:solidFill>
                  <a:srgbClr val="FF0000"/>
                </a:solidFill>
              </a:rPr>
              <a:t> de Pequeños Grupos para V </a:t>
            </a:r>
            <a:r>
              <a:rPr lang="es-ES" sz="3200" b="1" dirty="0" err="1">
                <a:solidFill>
                  <a:srgbClr val="FF0000"/>
                </a:solidFill>
              </a:rPr>
              <a:t>Encuentr</a:t>
            </a:r>
            <a:r>
              <a:rPr lang="en-US" sz="3200" b="1" dirty="0">
                <a:solidFill>
                  <a:srgbClr val="FF0000"/>
                </a:solidFill>
              </a:rPr>
              <a:t>o</a:t>
            </a:r>
          </a:p>
        </p:txBody>
      </p:sp>
      <p:sp>
        <p:nvSpPr>
          <p:cNvPr id="3" name="Content Placeholder 2"/>
          <p:cNvSpPr>
            <a:spLocks noGrp="1"/>
          </p:cNvSpPr>
          <p:nvPr>
            <p:ph idx="1"/>
          </p:nvPr>
        </p:nvSpPr>
        <p:spPr>
          <a:xfrm>
            <a:off x="304800" y="1447799"/>
            <a:ext cx="8839200" cy="4963067"/>
          </a:xfrm>
        </p:spPr>
        <p:txBody>
          <a:bodyPr>
            <a:noAutofit/>
          </a:bodyPr>
          <a:lstStyle/>
          <a:p>
            <a:pPr marL="109728" indent="0">
              <a:buNone/>
            </a:pPr>
            <a:r>
              <a:rPr lang="en-US" sz="2400" dirty="0" smtClean="0">
                <a:solidFill>
                  <a:srgbClr val="00B0F0"/>
                </a:solidFill>
              </a:rPr>
              <a:t>5 </a:t>
            </a:r>
            <a:r>
              <a:rPr lang="en-US" sz="2400" dirty="0" err="1">
                <a:solidFill>
                  <a:srgbClr val="00B0F0"/>
                </a:solidFill>
              </a:rPr>
              <a:t>Sesiones</a:t>
            </a:r>
            <a:r>
              <a:rPr lang="en-US" sz="2400" dirty="0">
                <a:solidFill>
                  <a:srgbClr val="00B0F0"/>
                </a:solidFill>
              </a:rPr>
              <a:t> </a:t>
            </a:r>
            <a:r>
              <a:rPr lang="en-US" sz="2400" dirty="0"/>
              <a:t>- </a:t>
            </a:r>
            <a:r>
              <a:rPr lang="en-US" sz="2400" dirty="0" err="1"/>
              <a:t>semanales</a:t>
            </a:r>
            <a:r>
              <a:rPr lang="en-US" sz="2400" dirty="0"/>
              <a:t>, </a:t>
            </a:r>
            <a:r>
              <a:rPr lang="en-US" sz="2400" dirty="0" err="1"/>
              <a:t>quincenales</a:t>
            </a:r>
            <a:r>
              <a:rPr lang="en-US" sz="2400" dirty="0"/>
              <a:t>, </a:t>
            </a:r>
            <a:r>
              <a:rPr lang="en-US" sz="2400" dirty="0" err="1" smtClean="0"/>
              <a:t>otras</a:t>
            </a:r>
            <a:endParaRPr lang="en-US" sz="2400" dirty="0"/>
          </a:p>
          <a:p>
            <a:pPr marL="109728" indent="0">
              <a:buNone/>
            </a:pPr>
            <a:r>
              <a:rPr lang="en-US" sz="2400" dirty="0" smtClean="0">
                <a:solidFill>
                  <a:srgbClr val="00B0F0"/>
                </a:solidFill>
              </a:rPr>
              <a:t>Durante la Pascua </a:t>
            </a:r>
            <a:r>
              <a:rPr lang="en-US" sz="2400" dirty="0">
                <a:solidFill>
                  <a:srgbClr val="00B0F0"/>
                </a:solidFill>
              </a:rPr>
              <a:t>de </a:t>
            </a:r>
            <a:r>
              <a:rPr lang="en-US" sz="2400" dirty="0" err="1" smtClean="0">
                <a:solidFill>
                  <a:srgbClr val="00B0F0"/>
                </a:solidFill>
              </a:rPr>
              <a:t>Resurrección</a:t>
            </a:r>
            <a:r>
              <a:rPr lang="en-US" sz="2400" dirty="0" smtClean="0">
                <a:solidFill>
                  <a:srgbClr val="00B0F0"/>
                </a:solidFill>
              </a:rPr>
              <a:t> y el</a:t>
            </a:r>
            <a:r>
              <a:rPr lang="en-US" sz="2400" dirty="0" smtClean="0"/>
              <a:t> </a:t>
            </a:r>
            <a:r>
              <a:rPr lang="en-US" sz="2400" dirty="0"/>
              <a:t>Primer </a:t>
            </a:r>
            <a:r>
              <a:rPr lang="en-US" sz="2400" dirty="0" err="1"/>
              <a:t>semestre</a:t>
            </a:r>
            <a:r>
              <a:rPr lang="en-US" sz="2400" dirty="0"/>
              <a:t> </a:t>
            </a:r>
            <a:r>
              <a:rPr lang="en-US" sz="2400" dirty="0" err="1"/>
              <a:t>completo</a:t>
            </a:r>
            <a:r>
              <a:rPr lang="en-US" sz="2400" dirty="0"/>
              <a:t> del </a:t>
            </a:r>
            <a:r>
              <a:rPr lang="en-US" sz="2400" dirty="0" smtClean="0"/>
              <a:t>2017</a:t>
            </a:r>
            <a:endParaRPr lang="en-US" sz="2400" dirty="0"/>
          </a:p>
          <a:p>
            <a:pPr marL="109728" indent="0">
              <a:buNone/>
            </a:pPr>
            <a:r>
              <a:rPr lang="en-US" sz="2400" dirty="0" smtClean="0">
                <a:solidFill>
                  <a:srgbClr val="00B0F0"/>
                </a:solidFill>
              </a:rPr>
              <a:t>90 </a:t>
            </a:r>
            <a:r>
              <a:rPr lang="en-US" sz="2400" dirty="0" err="1">
                <a:solidFill>
                  <a:srgbClr val="00B0F0"/>
                </a:solidFill>
              </a:rPr>
              <a:t>minutos</a:t>
            </a:r>
            <a:r>
              <a:rPr lang="en-US" sz="2400" dirty="0">
                <a:solidFill>
                  <a:srgbClr val="00B0F0"/>
                </a:solidFill>
              </a:rPr>
              <a:t> </a:t>
            </a:r>
            <a:r>
              <a:rPr lang="en-US" sz="2400" dirty="0" err="1">
                <a:solidFill>
                  <a:srgbClr val="00B0F0"/>
                </a:solidFill>
              </a:rPr>
              <a:t>por</a:t>
            </a:r>
            <a:r>
              <a:rPr lang="en-US" sz="2400" dirty="0">
                <a:solidFill>
                  <a:srgbClr val="00B0F0"/>
                </a:solidFill>
              </a:rPr>
              <a:t> </a:t>
            </a:r>
            <a:r>
              <a:rPr lang="en-US" sz="2400" dirty="0" err="1" smtClean="0">
                <a:solidFill>
                  <a:srgbClr val="00B0F0"/>
                </a:solidFill>
              </a:rPr>
              <a:t>sesión</a:t>
            </a:r>
            <a:endParaRPr lang="en-US" sz="2400" dirty="0">
              <a:solidFill>
                <a:srgbClr val="00B0F0"/>
              </a:solidFill>
            </a:endParaRPr>
          </a:p>
          <a:p>
            <a:pPr marL="109728" indent="0">
              <a:buNone/>
            </a:pPr>
            <a:r>
              <a:rPr lang="en-US" sz="2400" dirty="0" err="1" smtClean="0">
                <a:solidFill>
                  <a:srgbClr val="00B0F0"/>
                </a:solidFill>
              </a:rPr>
              <a:t>Forme</a:t>
            </a:r>
            <a:r>
              <a:rPr lang="en-US" sz="2400" dirty="0" smtClean="0">
                <a:solidFill>
                  <a:srgbClr val="00B0F0"/>
                </a:solidFill>
              </a:rPr>
              <a:t> </a:t>
            </a:r>
            <a:r>
              <a:rPr lang="en-US" sz="2400" dirty="0" err="1" smtClean="0">
                <a:solidFill>
                  <a:srgbClr val="00B0F0"/>
                </a:solidFill>
              </a:rPr>
              <a:t>equipo</a:t>
            </a:r>
            <a:r>
              <a:rPr lang="en-US" sz="2400" dirty="0" smtClean="0">
                <a:solidFill>
                  <a:srgbClr val="00B0F0"/>
                </a:solidFill>
              </a:rPr>
              <a:t> y </a:t>
            </a:r>
            <a:r>
              <a:rPr lang="en-US" sz="2400" dirty="0" err="1">
                <a:solidFill>
                  <a:srgbClr val="00B0F0"/>
                </a:solidFill>
              </a:rPr>
              <a:t>grupos</a:t>
            </a:r>
            <a:r>
              <a:rPr lang="en-US" sz="2400" dirty="0">
                <a:solidFill>
                  <a:srgbClr val="00B0F0"/>
                </a:solidFill>
              </a:rPr>
              <a:t> </a:t>
            </a:r>
            <a:r>
              <a:rPr lang="en-US" sz="2400" dirty="0" err="1">
                <a:solidFill>
                  <a:srgbClr val="00B0F0"/>
                </a:solidFill>
              </a:rPr>
              <a:t>ahora</a:t>
            </a:r>
            <a:r>
              <a:rPr lang="en-US" sz="2400" dirty="0">
                <a:solidFill>
                  <a:srgbClr val="00B0F0"/>
                </a:solidFill>
              </a:rPr>
              <a:t>. </a:t>
            </a:r>
            <a:r>
              <a:rPr lang="en-US" sz="2400" dirty="0"/>
              <a:t>¿</a:t>
            </a:r>
            <a:r>
              <a:rPr lang="en-US" sz="2400" dirty="0" err="1"/>
              <a:t>Qué</a:t>
            </a:r>
            <a:r>
              <a:rPr lang="en-US" sz="2400" dirty="0"/>
              <a:t> </a:t>
            </a:r>
            <a:r>
              <a:rPr lang="en-US" sz="2400" dirty="0" err="1"/>
              <a:t>grupos</a:t>
            </a:r>
            <a:r>
              <a:rPr lang="en-US" sz="2400" dirty="0"/>
              <a:t> </a:t>
            </a:r>
            <a:r>
              <a:rPr lang="en-US" sz="2400" dirty="0" err="1"/>
              <a:t>ya</a:t>
            </a:r>
            <a:r>
              <a:rPr lang="en-US" sz="2400" dirty="0"/>
              <a:t> </a:t>
            </a:r>
            <a:r>
              <a:rPr lang="en-US" sz="2400" dirty="0" err="1"/>
              <a:t>existen</a:t>
            </a:r>
            <a:r>
              <a:rPr lang="en-US" sz="2400" dirty="0"/>
              <a:t>? ¿</a:t>
            </a:r>
            <a:r>
              <a:rPr lang="en-US" sz="2400" dirty="0" err="1"/>
              <a:t>Cómo</a:t>
            </a:r>
            <a:r>
              <a:rPr lang="en-US" sz="2400" dirty="0"/>
              <a:t> </a:t>
            </a:r>
            <a:r>
              <a:rPr lang="en-US" sz="2400" dirty="0" err="1"/>
              <a:t>los</a:t>
            </a:r>
            <a:r>
              <a:rPr lang="en-US" sz="2400" dirty="0"/>
              <a:t> </a:t>
            </a:r>
            <a:r>
              <a:rPr lang="en-US" sz="2400" dirty="0" err="1" smtClean="0"/>
              <a:t>invitaron</a:t>
            </a:r>
            <a:r>
              <a:rPr lang="en-US" sz="2400" dirty="0"/>
              <a:t>? ¿</a:t>
            </a:r>
            <a:r>
              <a:rPr lang="en-US" sz="2400" dirty="0" err="1"/>
              <a:t>Inscripciones</a:t>
            </a:r>
            <a:r>
              <a:rPr lang="en-US" sz="2400" dirty="0"/>
              <a:t>? ¿</a:t>
            </a:r>
            <a:r>
              <a:rPr lang="en-US" sz="2400" dirty="0" err="1"/>
              <a:t>Lugares</a:t>
            </a:r>
            <a:r>
              <a:rPr lang="en-US" sz="2400" dirty="0" smtClean="0"/>
              <a:t>?</a:t>
            </a:r>
            <a:endParaRPr lang="en-US" sz="2400" dirty="0"/>
          </a:p>
          <a:p>
            <a:pPr marL="109728" indent="0">
              <a:buNone/>
            </a:pPr>
            <a:r>
              <a:rPr lang="en-US" sz="2400" dirty="0" err="1">
                <a:solidFill>
                  <a:srgbClr val="00B0F0"/>
                </a:solidFill>
              </a:rPr>
              <a:t>Todos</a:t>
            </a:r>
            <a:r>
              <a:rPr lang="en-US" sz="2400" dirty="0">
                <a:solidFill>
                  <a:srgbClr val="00B0F0"/>
                </a:solidFill>
              </a:rPr>
              <a:t> </a:t>
            </a:r>
            <a:r>
              <a:rPr lang="en-US" sz="2400" dirty="0" err="1">
                <a:solidFill>
                  <a:srgbClr val="00B0F0"/>
                </a:solidFill>
              </a:rPr>
              <a:t>los</a:t>
            </a:r>
            <a:r>
              <a:rPr lang="en-US" sz="2400" dirty="0">
                <a:solidFill>
                  <a:srgbClr val="00B0F0"/>
                </a:solidFill>
              </a:rPr>
              <a:t> </a:t>
            </a:r>
            <a:r>
              <a:rPr lang="en-US" sz="2400" dirty="0" err="1">
                <a:solidFill>
                  <a:srgbClr val="00B0F0"/>
                </a:solidFill>
              </a:rPr>
              <a:t>católicos</a:t>
            </a:r>
            <a:r>
              <a:rPr lang="en-US" sz="2400" dirty="0">
                <a:solidFill>
                  <a:srgbClr val="00B0F0"/>
                </a:solidFill>
              </a:rPr>
              <a:t> </a:t>
            </a:r>
            <a:r>
              <a:rPr lang="en-US" sz="2400" dirty="0"/>
              <a:t>de </a:t>
            </a:r>
            <a:r>
              <a:rPr lang="en-US" sz="2400" dirty="0" err="1"/>
              <a:t>todos</a:t>
            </a:r>
            <a:r>
              <a:rPr lang="en-US" sz="2400" dirty="0"/>
              <a:t> </a:t>
            </a:r>
            <a:r>
              <a:rPr lang="en-US" sz="2400" dirty="0" err="1"/>
              <a:t>los</a:t>
            </a:r>
            <a:r>
              <a:rPr lang="en-US" sz="2400" dirty="0"/>
              <a:t> </a:t>
            </a:r>
            <a:r>
              <a:rPr lang="en-US" sz="2400" dirty="0" err="1"/>
              <a:t>orígenes</a:t>
            </a:r>
            <a:r>
              <a:rPr lang="en-US" sz="2400" dirty="0"/>
              <a:t> son </a:t>
            </a:r>
            <a:r>
              <a:rPr lang="en-US" sz="2400" dirty="0" err="1"/>
              <a:t>alentados</a:t>
            </a:r>
            <a:r>
              <a:rPr lang="en-US" sz="2400" dirty="0"/>
              <a:t> y </a:t>
            </a:r>
            <a:r>
              <a:rPr lang="en-US" sz="2400" dirty="0" err="1"/>
              <a:t>bienvenidos</a:t>
            </a:r>
            <a:r>
              <a:rPr lang="en-US" sz="2400" dirty="0"/>
              <a:t> a </a:t>
            </a:r>
            <a:r>
              <a:rPr lang="en-US" sz="2400" dirty="0" err="1"/>
              <a:t>formar</a:t>
            </a:r>
            <a:r>
              <a:rPr lang="en-US" sz="2400" dirty="0"/>
              <a:t> parte del </a:t>
            </a:r>
            <a:r>
              <a:rPr lang="en-US" sz="2400" dirty="0" err="1"/>
              <a:t>proceso</a:t>
            </a:r>
            <a:r>
              <a:rPr lang="en-US" sz="2400" dirty="0"/>
              <a:t> del V </a:t>
            </a:r>
            <a:r>
              <a:rPr lang="en-US" sz="2400" dirty="0" err="1"/>
              <a:t>Encuentro</a:t>
            </a:r>
            <a:r>
              <a:rPr lang="en-US" sz="2400" dirty="0"/>
              <a:t> ... </a:t>
            </a:r>
            <a:r>
              <a:rPr lang="en-US" sz="2400" dirty="0" err="1"/>
              <a:t>parroquias</a:t>
            </a:r>
            <a:r>
              <a:rPr lang="en-US" sz="2400" dirty="0"/>
              <a:t>, </a:t>
            </a:r>
            <a:r>
              <a:rPr lang="en-US" sz="2400" dirty="0" err="1"/>
              <a:t>movimientos</a:t>
            </a:r>
            <a:r>
              <a:rPr lang="en-US" sz="2400" dirty="0"/>
              <a:t>, SCCs, </a:t>
            </a:r>
            <a:r>
              <a:rPr lang="en-US" sz="2400" dirty="0" err="1"/>
              <a:t>escuelas</a:t>
            </a:r>
            <a:r>
              <a:rPr lang="en-US" sz="2400" dirty="0"/>
              <a:t>, </a:t>
            </a:r>
            <a:r>
              <a:rPr lang="en-US" sz="2400" dirty="0" err="1"/>
              <a:t>ministerios</a:t>
            </a:r>
            <a:r>
              <a:rPr lang="en-US" sz="2400" dirty="0"/>
              <a:t> </a:t>
            </a:r>
            <a:r>
              <a:rPr lang="en-US" sz="2400" dirty="0" err="1"/>
              <a:t>universitarios</a:t>
            </a:r>
            <a:r>
              <a:rPr lang="en-US" sz="2400" dirty="0"/>
              <a:t>, </a:t>
            </a:r>
            <a:r>
              <a:rPr lang="en-US" sz="2400" dirty="0" err="1"/>
              <a:t>organizaciones</a:t>
            </a:r>
            <a:r>
              <a:rPr lang="en-US" sz="2400" dirty="0"/>
              <a:t> ...</a:t>
            </a:r>
            <a:br>
              <a:rPr lang="en-US" sz="2400" dirty="0"/>
            </a:br>
            <a:endParaRPr lang="en-US" sz="2400" dirty="0"/>
          </a:p>
          <a:p>
            <a:pPr marL="109728" indent="0">
              <a:buNone/>
            </a:pPr>
            <a:endParaRPr lang="en-US" dirty="0"/>
          </a:p>
        </p:txBody>
      </p:sp>
      <p:pic>
        <p:nvPicPr>
          <p:cNvPr id="4" name="Picture 3" descr="V-EncuentoLogo-bilingual-Horizontal.jpg"/>
          <p:cNvPicPr>
            <a:picLocks noChangeAspect="1"/>
          </p:cNvPicPr>
          <p:nvPr/>
        </p:nvPicPr>
        <p:blipFill>
          <a:blip r:embed="rId3" cstate="print"/>
          <a:stretch>
            <a:fillRect/>
          </a:stretch>
        </p:blipFill>
        <p:spPr>
          <a:xfrm>
            <a:off x="6705600" y="6096000"/>
            <a:ext cx="2133600" cy="629735"/>
          </a:xfrm>
          <a:prstGeom prst="rect">
            <a:avLst/>
          </a:prstGeom>
        </p:spPr>
      </p:pic>
    </p:spTree>
    <p:extLst>
      <p:ext uri="{BB962C8B-B14F-4D97-AF65-F5344CB8AC3E}">
        <p14:creationId xmlns:p14="http://schemas.microsoft.com/office/powerpoint/2010/main" val="163386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normAutofit fontScale="90000"/>
          </a:bodyPr>
          <a:lstStyle/>
          <a:p>
            <a:r>
              <a:rPr lang="es-ES" sz="2800" b="1" dirty="0" smtClean="0">
                <a:solidFill>
                  <a:srgbClr val="FF0000"/>
                </a:solidFill>
              </a:rPr>
              <a:t>TERCERA </a:t>
            </a:r>
            <a:r>
              <a:rPr lang="es-ES" sz="2800" b="1" dirty="0">
                <a:solidFill>
                  <a:srgbClr val="FF0000"/>
                </a:solidFill>
              </a:rPr>
              <a:t>SESION  comenzar con la </a:t>
            </a:r>
            <a:br>
              <a:rPr lang="es-ES" sz="2800" b="1" dirty="0">
                <a:solidFill>
                  <a:srgbClr val="FF0000"/>
                </a:solidFill>
              </a:rPr>
            </a:br>
            <a:r>
              <a:rPr lang="es-ES" sz="2800" b="1" dirty="0">
                <a:solidFill>
                  <a:srgbClr val="FF0000"/>
                </a:solidFill>
              </a:rPr>
              <a:t>Oración Compartida</a:t>
            </a:r>
            <a:r>
              <a:rPr lang="es-ES" sz="2800" dirty="0"/>
              <a:t> </a:t>
            </a:r>
            <a:endParaRPr lang="en-US" sz="2800" dirty="0">
              <a:solidFill>
                <a:srgbClr val="C00000"/>
              </a:solidFill>
            </a:endParaRPr>
          </a:p>
        </p:txBody>
      </p:sp>
      <p:sp>
        <p:nvSpPr>
          <p:cNvPr id="3" name="Content Placeholder 2"/>
          <p:cNvSpPr>
            <a:spLocks noGrp="1"/>
          </p:cNvSpPr>
          <p:nvPr>
            <p:ph idx="1"/>
          </p:nvPr>
        </p:nvSpPr>
        <p:spPr>
          <a:xfrm>
            <a:off x="381000" y="1905000"/>
            <a:ext cx="8229600" cy="4325112"/>
          </a:xfrm>
        </p:spPr>
        <p:txBody>
          <a:bodyPr>
            <a:noAutofit/>
          </a:bodyPr>
          <a:lstStyle/>
          <a:p>
            <a:pPr marL="109728" indent="0">
              <a:buNone/>
            </a:pPr>
            <a:r>
              <a:rPr lang="es-ES" sz="1800" dirty="0">
                <a:latin typeface="+mj-lt"/>
              </a:rPr>
              <a:t>Canto: </a:t>
            </a:r>
            <a:r>
              <a:rPr lang="es-ES" sz="1800" dirty="0" smtClean="0">
                <a:latin typeface="+mj-lt"/>
              </a:rPr>
              <a:t>Un Pueblo que Camina</a:t>
            </a:r>
            <a:endParaRPr lang="es-ES" sz="1800" dirty="0">
              <a:latin typeface="+mj-lt"/>
            </a:endParaRPr>
          </a:p>
          <a:p>
            <a:pPr marL="109728" indent="0">
              <a:buNone/>
            </a:pPr>
            <a:r>
              <a:rPr lang="es-ES" sz="1800" dirty="0">
                <a:latin typeface="+mj-lt"/>
              </a:rPr>
              <a:t>Lectura : Guía:  </a:t>
            </a:r>
            <a:r>
              <a:rPr lang="es-ES" sz="1800" dirty="0" smtClean="0">
                <a:latin typeface="+mj-lt"/>
              </a:rPr>
              <a:t>pg.27 </a:t>
            </a:r>
            <a:r>
              <a:rPr lang="es-ES" sz="1800" dirty="0" err="1" smtClean="0">
                <a:latin typeface="+mj-lt"/>
              </a:rPr>
              <a:t>Lc</a:t>
            </a:r>
            <a:r>
              <a:rPr lang="es-ES" sz="1800" dirty="0">
                <a:latin typeface="+mj-lt"/>
              </a:rPr>
              <a:t>. 24, </a:t>
            </a:r>
            <a:r>
              <a:rPr lang="es-ES" sz="1800" dirty="0" smtClean="0">
                <a:latin typeface="+mj-lt"/>
              </a:rPr>
              <a:t>25 </a:t>
            </a:r>
            <a:r>
              <a:rPr lang="es-ES" sz="1800" dirty="0">
                <a:latin typeface="+mj-lt"/>
              </a:rPr>
              <a:t>-</a:t>
            </a:r>
            <a:r>
              <a:rPr lang="es-ES" sz="1800" dirty="0" smtClean="0">
                <a:latin typeface="+mj-lt"/>
              </a:rPr>
              <a:t>29</a:t>
            </a:r>
            <a:endParaRPr lang="es-ES" sz="1800" dirty="0">
              <a:latin typeface="+mj-lt"/>
            </a:endParaRPr>
          </a:p>
          <a:p>
            <a:pPr marL="109728" indent="0">
              <a:buNone/>
            </a:pPr>
            <a:r>
              <a:rPr lang="es-ES" sz="1800" dirty="0">
                <a:latin typeface="+mj-lt"/>
              </a:rPr>
              <a:t>y reflexión. </a:t>
            </a:r>
          </a:p>
          <a:p>
            <a:pPr marL="109728" indent="0">
              <a:buNone/>
            </a:pPr>
            <a:r>
              <a:rPr lang="es-ES" sz="1800" dirty="0">
                <a:latin typeface="+mj-lt"/>
              </a:rPr>
              <a:t>Siguen con el Plan para la </a:t>
            </a:r>
            <a:r>
              <a:rPr lang="es-ES" sz="1800" dirty="0" smtClean="0">
                <a:latin typeface="+mj-lt"/>
              </a:rPr>
              <a:t>3ra</a:t>
            </a:r>
            <a:r>
              <a:rPr lang="es-ES" sz="1800" dirty="0">
                <a:latin typeface="+mj-lt"/>
              </a:rPr>
              <a:t>. </a:t>
            </a:r>
            <a:r>
              <a:rPr lang="es-ES" sz="1800" dirty="0" smtClean="0">
                <a:latin typeface="+mj-lt"/>
              </a:rPr>
              <a:t>Sesión</a:t>
            </a:r>
            <a:endParaRPr lang="es-ES" sz="1800" dirty="0">
              <a:latin typeface="+mj-lt"/>
            </a:endParaRPr>
          </a:p>
          <a:p>
            <a:pPr marL="109728" indent="0">
              <a:buNone/>
            </a:pPr>
            <a:r>
              <a:rPr lang="es-ES" sz="1800" dirty="0">
                <a:latin typeface="+mj-lt"/>
              </a:rPr>
              <a:t/>
            </a:r>
            <a:br>
              <a:rPr lang="es-ES" sz="1800" dirty="0">
                <a:latin typeface="+mj-lt"/>
              </a:rPr>
            </a:br>
            <a:r>
              <a:rPr lang="es-ES" sz="1800" dirty="0">
                <a:latin typeface="+mj-lt"/>
              </a:rPr>
              <a:t>Siguen con la practica con las </a:t>
            </a:r>
            <a:br>
              <a:rPr lang="es-ES" sz="1800" dirty="0">
                <a:latin typeface="+mj-lt"/>
              </a:rPr>
            </a:br>
            <a:r>
              <a:rPr lang="es-ES" sz="1800" dirty="0">
                <a:latin typeface="+mj-lt"/>
              </a:rPr>
              <a:t>preguntas del Diario diocesano de </a:t>
            </a:r>
          </a:p>
          <a:p>
            <a:pPr marL="109728" indent="0">
              <a:buNone/>
            </a:pPr>
            <a:r>
              <a:rPr lang="es-ES" sz="1800" dirty="0">
                <a:latin typeface="+mj-lt"/>
              </a:rPr>
              <a:t>misión y consulta.</a:t>
            </a:r>
            <a:br>
              <a:rPr lang="es-ES" sz="1800" dirty="0">
                <a:latin typeface="+mj-lt"/>
              </a:rPr>
            </a:br>
            <a:endParaRPr lang="es-ES" sz="1800" dirty="0">
              <a:latin typeface="+mj-lt"/>
            </a:endParaRPr>
          </a:p>
          <a:p>
            <a:pPr marL="109728" indent="0">
              <a:buNone/>
            </a:pPr>
            <a:r>
              <a:rPr lang="es-ES" sz="1800" dirty="0">
                <a:latin typeface="+mj-lt"/>
              </a:rPr>
              <a:t>Al terminar  (Celebrar, </a:t>
            </a:r>
            <a:r>
              <a:rPr lang="es-ES" sz="1800" dirty="0" smtClean="0">
                <a:latin typeface="+mj-lt"/>
              </a:rPr>
              <a:t>Guía </a:t>
            </a:r>
            <a:r>
              <a:rPr lang="es-ES" sz="1800" dirty="0">
                <a:latin typeface="+mj-lt"/>
              </a:rPr>
              <a:t>pg. </a:t>
            </a:r>
            <a:r>
              <a:rPr lang="es-ES" sz="1800" dirty="0" smtClean="0">
                <a:latin typeface="+mj-lt"/>
              </a:rPr>
              <a:t>32)proceden en procesión alrededor del salón siguiendo a personas que llevan la Biblia y una vela grande. Después de la siguiente oración, con el Canto “Salgamos a llevar el Evangelio” todos besan o veneran la Palabra de Dios, y reciben un brazalete.</a:t>
            </a:r>
            <a:endParaRPr lang="es-ES" sz="1800" dirty="0">
              <a:latin typeface="+mj-lt"/>
            </a:endParaRPr>
          </a:p>
          <a:p>
            <a:endParaRPr lang="en-US" sz="2000" dirty="0"/>
          </a:p>
          <a:p>
            <a:endParaRPr lang="en-US" sz="20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8741"/>
          <a:stretch/>
        </p:blipFill>
        <p:spPr bwMode="auto">
          <a:xfrm>
            <a:off x="5300883" y="1600200"/>
            <a:ext cx="3652838" cy="296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685800"/>
          </a:xfrm>
        </p:spPr>
        <p:txBody>
          <a:bodyPr>
            <a:normAutofit/>
          </a:bodyPr>
          <a:lstStyle/>
          <a:p>
            <a:r>
              <a:rPr lang="es-MX" sz="2400" dirty="0" smtClean="0"/>
              <a:t>Plan para la Sesión 3</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7119824"/>
              </p:ext>
            </p:extLst>
          </p:nvPr>
        </p:nvGraphicFramePr>
        <p:xfrm>
          <a:off x="28353" y="1371600"/>
          <a:ext cx="8887047" cy="4066032"/>
        </p:xfrm>
        <a:graphic>
          <a:graphicData uri="http://schemas.openxmlformats.org/drawingml/2006/table">
            <a:tbl>
              <a:tblPr firstRow="1" firstCol="1" bandRow="1" bandCol="1">
                <a:tableStyleId>{5C22544A-7EE6-4342-B048-85BDC9FD1C3A}</a:tableStyleId>
              </a:tblPr>
              <a:tblGrid>
                <a:gridCol w="733647"/>
                <a:gridCol w="1125201"/>
                <a:gridCol w="2698971"/>
                <a:gridCol w="1232180"/>
                <a:gridCol w="3097048"/>
              </a:tblGrid>
              <a:tr h="2819400">
                <a:tc>
                  <a:txBody>
                    <a:bodyPr/>
                    <a:lstStyle/>
                    <a:p>
                      <a:pPr marL="0" marR="0">
                        <a:lnSpc>
                          <a:spcPct val="115000"/>
                        </a:lnSpc>
                        <a:spcBef>
                          <a:spcPts val="0"/>
                        </a:spcBef>
                        <a:spcAft>
                          <a:spcPts val="0"/>
                        </a:spcAft>
                      </a:pPr>
                      <a:r>
                        <a:rPr lang="es-MX" sz="1450" b="0" dirty="0">
                          <a:effectLst/>
                        </a:rPr>
                        <a:t>III.  </a:t>
                      </a:r>
                      <a:r>
                        <a:rPr lang="es-MX" sz="1450" b="0" dirty="0" err="1" smtClean="0">
                          <a:effectLst/>
                        </a:rPr>
                        <a:t>Cami-nando</a:t>
                      </a:r>
                      <a:r>
                        <a:rPr lang="es-MX" sz="1450" b="0" dirty="0" smtClean="0">
                          <a:effectLst/>
                        </a:rPr>
                        <a:t> </a:t>
                      </a:r>
                      <a:r>
                        <a:rPr lang="es-MX" sz="1450" b="0" dirty="0">
                          <a:effectLst/>
                        </a:rPr>
                        <a:t>juntos con Jesús </a:t>
                      </a:r>
                      <a:endParaRPr lang="en-US" sz="1450" b="0" dirty="0">
                        <a:effectLst/>
                        <a:latin typeface="Calibri"/>
                        <a:ea typeface="Calibri"/>
                        <a:cs typeface="Times New Roman"/>
                      </a:endParaRPr>
                    </a:p>
                  </a:txBody>
                  <a:tcPr marL="64809" marR="64809" marT="0" marB="0">
                    <a:solidFill>
                      <a:schemeClr val="accent1">
                        <a:lumMod val="75000"/>
                      </a:schemeClr>
                    </a:solidFill>
                  </a:tcPr>
                </a:tc>
                <a:tc>
                  <a:txBody>
                    <a:bodyPr/>
                    <a:lstStyle/>
                    <a:p>
                      <a:pPr marL="0" marR="0">
                        <a:lnSpc>
                          <a:spcPct val="115000"/>
                        </a:lnSpc>
                        <a:spcBef>
                          <a:spcPts val="0"/>
                        </a:spcBef>
                        <a:spcAft>
                          <a:spcPts val="0"/>
                        </a:spcAft>
                      </a:pPr>
                      <a:r>
                        <a:rPr lang="es-MX" sz="1450" b="0" dirty="0">
                          <a:effectLst/>
                        </a:rPr>
                        <a:t>Profundizar sobre el llamado a ser discípulos misioneros.</a:t>
                      </a:r>
                      <a:endParaRPr lang="en-US" sz="1450" b="0" dirty="0">
                        <a:effectLst/>
                        <a:latin typeface="Calibri"/>
                        <a:ea typeface="Calibri"/>
                        <a:cs typeface="Times New Roman"/>
                      </a:endParaRPr>
                    </a:p>
                  </a:txBody>
                  <a:tcPr marL="64809" marR="64809" marT="0" marB="0">
                    <a:solidFill>
                      <a:schemeClr val="accent1">
                        <a:lumMod val="75000"/>
                      </a:schemeClr>
                    </a:solidFill>
                  </a:tcPr>
                </a:tc>
                <a:tc>
                  <a:txBody>
                    <a:bodyPr/>
                    <a:lstStyle/>
                    <a:p>
                      <a:pPr marL="0" marR="0">
                        <a:lnSpc>
                          <a:spcPct val="115000"/>
                        </a:lnSpc>
                        <a:spcBef>
                          <a:spcPts val="0"/>
                        </a:spcBef>
                        <a:spcAft>
                          <a:spcPts val="0"/>
                        </a:spcAft>
                      </a:pPr>
                      <a:r>
                        <a:rPr lang="es-MX" sz="1450" b="0" dirty="0">
                          <a:effectLst/>
                        </a:rPr>
                        <a:t>Ver: Nuestro pueblo participa de la cruz, pero el resucitado nos invita a entender su sentido</a:t>
                      </a:r>
                      <a:endParaRPr lang="en-US" sz="1450" b="0" dirty="0">
                        <a:effectLst/>
                      </a:endParaRPr>
                    </a:p>
                    <a:p>
                      <a:pPr marL="0" marR="0">
                        <a:lnSpc>
                          <a:spcPct val="115000"/>
                        </a:lnSpc>
                        <a:spcBef>
                          <a:spcPts val="0"/>
                        </a:spcBef>
                        <a:spcAft>
                          <a:spcPts val="0"/>
                        </a:spcAft>
                      </a:pPr>
                      <a:r>
                        <a:rPr lang="es-MX" sz="1450" b="0" dirty="0">
                          <a:effectLst/>
                        </a:rPr>
                        <a:t>Pensar: Jesús nos explica: hay que morir para vivir basado en la Palabra.  </a:t>
                      </a:r>
                      <a:endParaRPr lang="en-US" sz="1450" b="0" dirty="0">
                        <a:effectLst/>
                      </a:endParaRPr>
                    </a:p>
                    <a:p>
                      <a:pPr marL="0" marR="0">
                        <a:lnSpc>
                          <a:spcPct val="115000"/>
                        </a:lnSpc>
                        <a:spcBef>
                          <a:spcPts val="0"/>
                        </a:spcBef>
                        <a:spcAft>
                          <a:spcPts val="0"/>
                        </a:spcAft>
                      </a:pPr>
                      <a:r>
                        <a:rPr lang="es-MX" sz="1450" b="0" dirty="0">
                          <a:solidFill>
                            <a:srgbClr val="FFC000"/>
                          </a:solidFill>
                          <a:effectLst/>
                        </a:rPr>
                        <a:t>Jesús nos urge a comprender el propósito de nuestra vida. </a:t>
                      </a:r>
                      <a:r>
                        <a:rPr lang="es-MX" sz="1450" b="0" dirty="0">
                          <a:effectLst/>
                        </a:rPr>
                        <a:t>Como discípulos,  nos atemoriza la noche y queremos que Jesús se quede.</a:t>
                      </a:r>
                      <a:endParaRPr lang="en-US" sz="1450" b="0" dirty="0">
                        <a:effectLst/>
                      </a:endParaRPr>
                    </a:p>
                    <a:p>
                      <a:pPr marL="0" marR="0">
                        <a:lnSpc>
                          <a:spcPct val="115000"/>
                        </a:lnSpc>
                        <a:spcBef>
                          <a:spcPts val="0"/>
                        </a:spcBef>
                        <a:spcAft>
                          <a:spcPts val="0"/>
                        </a:spcAft>
                      </a:pPr>
                      <a:r>
                        <a:rPr lang="es-MX" sz="1450" b="0" dirty="0">
                          <a:effectLst/>
                        </a:rPr>
                        <a:t>Actuar: Invitar a Jesús personal y comunitariamente</a:t>
                      </a:r>
                      <a:endParaRPr lang="en-US" sz="1450" b="0" dirty="0">
                        <a:effectLst/>
                      </a:endParaRPr>
                    </a:p>
                    <a:p>
                      <a:pPr marL="0" marR="0">
                        <a:lnSpc>
                          <a:spcPct val="115000"/>
                        </a:lnSpc>
                        <a:spcBef>
                          <a:spcPts val="0"/>
                        </a:spcBef>
                        <a:spcAft>
                          <a:spcPts val="0"/>
                        </a:spcAft>
                      </a:pPr>
                      <a:r>
                        <a:rPr lang="es-MX" sz="1450" b="0" dirty="0">
                          <a:effectLst/>
                        </a:rPr>
                        <a:t>Celebrar: Ritual pág. 31-32</a:t>
                      </a:r>
                      <a:endParaRPr lang="en-US" sz="1450" b="0" dirty="0">
                        <a:effectLst/>
                      </a:endParaRPr>
                    </a:p>
                    <a:p>
                      <a:pPr marL="0" marR="0">
                        <a:lnSpc>
                          <a:spcPct val="115000"/>
                        </a:lnSpc>
                        <a:spcBef>
                          <a:spcPts val="0"/>
                        </a:spcBef>
                        <a:spcAft>
                          <a:spcPts val="0"/>
                        </a:spcAft>
                      </a:pPr>
                      <a:r>
                        <a:rPr lang="es-MX" sz="1450" b="0" dirty="0">
                          <a:effectLst/>
                        </a:rPr>
                        <a:t> </a:t>
                      </a:r>
                      <a:endParaRPr lang="en-US" sz="1450" b="0" dirty="0">
                        <a:effectLst/>
                        <a:latin typeface="Calibri"/>
                        <a:ea typeface="Calibri"/>
                        <a:cs typeface="Times New Roman"/>
                      </a:endParaRPr>
                    </a:p>
                  </a:txBody>
                  <a:tcPr marL="64809" marR="64809" marT="0" marB="0">
                    <a:solidFill>
                      <a:schemeClr val="accent1">
                        <a:lumMod val="75000"/>
                      </a:schemeClr>
                    </a:solidFill>
                  </a:tcPr>
                </a:tc>
                <a:tc>
                  <a:txBody>
                    <a:bodyPr/>
                    <a:lstStyle/>
                    <a:p>
                      <a:pPr marL="0" marR="0">
                        <a:lnSpc>
                          <a:spcPct val="115000"/>
                        </a:lnSpc>
                        <a:spcBef>
                          <a:spcPts val="0"/>
                        </a:spcBef>
                        <a:spcAft>
                          <a:spcPts val="0"/>
                        </a:spcAft>
                      </a:pPr>
                      <a:r>
                        <a:rPr lang="es-MX" sz="1450" b="0" dirty="0">
                          <a:effectLst/>
                        </a:rPr>
                        <a:t>Mantener el contacto con los misionados con diversos gestos</a:t>
                      </a:r>
                      <a:endParaRPr lang="en-US" sz="1450" b="0" dirty="0">
                        <a:effectLst/>
                      </a:endParaRPr>
                    </a:p>
                    <a:p>
                      <a:pPr marL="0" marR="0">
                        <a:lnSpc>
                          <a:spcPct val="115000"/>
                        </a:lnSpc>
                        <a:spcBef>
                          <a:spcPts val="0"/>
                        </a:spcBef>
                        <a:spcAft>
                          <a:spcPts val="0"/>
                        </a:spcAft>
                      </a:pPr>
                      <a:r>
                        <a:rPr lang="es-MX" sz="1450" b="0" dirty="0">
                          <a:effectLst/>
                        </a:rPr>
                        <a:t>Buscar el momento intencional de expresar algo sobre la Palabra de Dios</a:t>
                      </a:r>
                      <a:endParaRPr lang="en-US" sz="1450" b="0" dirty="0">
                        <a:effectLst/>
                      </a:endParaRPr>
                    </a:p>
                    <a:p>
                      <a:pPr marL="0" marR="0">
                        <a:lnSpc>
                          <a:spcPct val="115000"/>
                        </a:lnSpc>
                        <a:spcBef>
                          <a:spcPts val="0"/>
                        </a:spcBef>
                        <a:spcAft>
                          <a:spcPts val="0"/>
                        </a:spcAft>
                      </a:pPr>
                      <a:r>
                        <a:rPr lang="es-MX" sz="1450" b="0" dirty="0">
                          <a:effectLst/>
                        </a:rPr>
                        <a:t> </a:t>
                      </a:r>
                      <a:endParaRPr lang="en-US" sz="1450" b="0" dirty="0">
                        <a:effectLst/>
                        <a:latin typeface="Calibri"/>
                        <a:ea typeface="Calibri"/>
                        <a:cs typeface="Times New Roman"/>
                      </a:endParaRPr>
                    </a:p>
                  </a:txBody>
                  <a:tcPr marL="64809" marR="64809" marT="0" marB="0">
                    <a:solidFill>
                      <a:schemeClr val="accent1">
                        <a:lumMod val="75000"/>
                      </a:schemeClr>
                    </a:solidFill>
                  </a:tcPr>
                </a:tc>
                <a:tc>
                  <a:txBody>
                    <a:bodyPr/>
                    <a:lstStyle/>
                    <a:p>
                      <a:pPr marL="228600" marR="0" indent="-228600">
                        <a:lnSpc>
                          <a:spcPct val="115000"/>
                        </a:lnSpc>
                        <a:spcBef>
                          <a:spcPts val="0"/>
                        </a:spcBef>
                        <a:spcAft>
                          <a:spcPts val="0"/>
                        </a:spcAft>
                        <a:buFont typeface="+mj-lt"/>
                        <a:buAutoNum type="arabicPeriod"/>
                      </a:pPr>
                      <a:r>
                        <a:rPr lang="es-MX" sz="1450" b="0" dirty="0" smtClean="0">
                          <a:effectLst/>
                        </a:rPr>
                        <a:t>¿Qué </a:t>
                      </a:r>
                      <a:r>
                        <a:rPr lang="es-MX" sz="1450" b="0" dirty="0">
                          <a:effectLst/>
                        </a:rPr>
                        <a:t>rol ha tenido la Palabra de Dios en tu vida y en la de tu familia? Da ejemplos</a:t>
                      </a:r>
                      <a:endParaRPr lang="en-US" sz="1450" b="0" dirty="0">
                        <a:effectLst/>
                      </a:endParaRPr>
                    </a:p>
                    <a:p>
                      <a:pPr marL="228600" marR="0" indent="-228600">
                        <a:lnSpc>
                          <a:spcPct val="115000"/>
                        </a:lnSpc>
                        <a:spcBef>
                          <a:spcPts val="0"/>
                        </a:spcBef>
                        <a:spcAft>
                          <a:spcPts val="0"/>
                        </a:spcAft>
                        <a:buFont typeface="+mj-lt"/>
                        <a:buAutoNum type="arabicPeriod"/>
                      </a:pPr>
                      <a:r>
                        <a:rPr lang="es-MX" sz="1450" b="0" dirty="0" smtClean="0">
                          <a:effectLst/>
                        </a:rPr>
                        <a:t>¿Que </a:t>
                      </a:r>
                      <a:r>
                        <a:rPr lang="es-MX" sz="1450" b="0" dirty="0">
                          <a:effectLst/>
                        </a:rPr>
                        <a:t>acompañamiento ofrece tu parroquia para un continuo encuentro con Jesus? </a:t>
                      </a:r>
                      <a:endParaRPr lang="en-US" sz="1450" b="0" dirty="0">
                        <a:effectLst/>
                      </a:endParaRPr>
                    </a:p>
                    <a:p>
                      <a:pPr marL="228600" marR="0" indent="-228600">
                        <a:lnSpc>
                          <a:spcPct val="115000"/>
                        </a:lnSpc>
                        <a:spcBef>
                          <a:spcPts val="0"/>
                        </a:spcBef>
                        <a:spcAft>
                          <a:spcPts val="0"/>
                        </a:spcAft>
                        <a:buFont typeface="+mj-lt"/>
                        <a:buAutoNum type="arabicPeriod"/>
                      </a:pPr>
                      <a:r>
                        <a:rPr lang="es-MX" sz="1450" b="0" dirty="0" smtClean="0">
                          <a:effectLst/>
                        </a:rPr>
                        <a:t>¿De </a:t>
                      </a:r>
                      <a:r>
                        <a:rPr lang="es-MX" sz="1450" b="0" dirty="0">
                          <a:effectLst/>
                        </a:rPr>
                        <a:t>que manera  tu parroquia te llama a ser un </a:t>
                      </a:r>
                      <a:r>
                        <a:rPr lang="es-MX" sz="1450" b="0" dirty="0" smtClean="0">
                          <a:effectLst/>
                        </a:rPr>
                        <a:t>discípulo </a:t>
                      </a:r>
                      <a:r>
                        <a:rPr lang="es-MX" sz="1450" b="0" dirty="0">
                          <a:effectLst/>
                        </a:rPr>
                        <a:t>misionero? </a:t>
                      </a:r>
                      <a:endParaRPr lang="en-US" sz="1450" b="0" dirty="0">
                        <a:effectLst/>
                      </a:endParaRPr>
                    </a:p>
                    <a:p>
                      <a:pPr marL="228600" marR="0" indent="-228600">
                        <a:lnSpc>
                          <a:spcPct val="115000"/>
                        </a:lnSpc>
                        <a:spcBef>
                          <a:spcPts val="0"/>
                        </a:spcBef>
                        <a:spcAft>
                          <a:spcPts val="0"/>
                        </a:spcAft>
                        <a:buFont typeface="+mj-lt"/>
                        <a:buAutoNum type="arabicPeriod"/>
                      </a:pPr>
                      <a:r>
                        <a:rPr lang="es-MX" sz="1450" b="0" dirty="0" smtClean="0">
                          <a:effectLst/>
                        </a:rPr>
                        <a:t>¿Qué </a:t>
                      </a:r>
                      <a:r>
                        <a:rPr lang="es-MX" sz="1450" b="0" dirty="0">
                          <a:effectLst/>
                        </a:rPr>
                        <a:t>hospitalidad ofrece nuestra parroquia? Identifica 3 acciones para acoger y recibir. </a:t>
                      </a:r>
                      <a:r>
                        <a:rPr lang="es-MX" sz="1450" b="0" dirty="0" smtClean="0">
                          <a:effectLst/>
                        </a:rPr>
                        <a:t>¿Es </a:t>
                      </a:r>
                      <a:r>
                        <a:rPr lang="es-MX" sz="1450" b="0" dirty="0">
                          <a:effectLst/>
                        </a:rPr>
                        <a:t>suficiente?  </a:t>
                      </a:r>
                      <a:r>
                        <a:rPr lang="es-MX" sz="1450" b="0" dirty="0" smtClean="0">
                          <a:effectLst/>
                        </a:rPr>
                        <a:t>¿Es </a:t>
                      </a:r>
                      <a:r>
                        <a:rPr lang="es-MX" sz="1450" b="0" dirty="0">
                          <a:effectLst/>
                        </a:rPr>
                        <a:t>la que se espera?</a:t>
                      </a:r>
                      <a:endParaRPr lang="en-US" sz="1450" b="0" dirty="0">
                        <a:effectLst/>
                        <a:latin typeface="Calibri"/>
                        <a:ea typeface="Calibri"/>
                        <a:cs typeface="Times New Roman"/>
                      </a:endParaRPr>
                    </a:p>
                  </a:txBody>
                  <a:tcPr marL="64809" marR="64809" marT="0" marB="0">
                    <a:solidFill>
                      <a:schemeClr val="accent1">
                        <a:lumMod val="75000"/>
                      </a:schemeClr>
                    </a:solidFill>
                  </a:tcPr>
                </a:tc>
              </a:tr>
            </a:tbl>
          </a:graphicData>
        </a:graphic>
      </p:graphicFrame>
    </p:spTree>
    <p:extLst>
      <p:ext uri="{BB962C8B-B14F-4D97-AF65-F5344CB8AC3E}">
        <p14:creationId xmlns:p14="http://schemas.microsoft.com/office/powerpoint/2010/main" val="14438110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a:bodyPr>
          <a:lstStyle/>
          <a:p>
            <a:r>
              <a:rPr lang="es-ES" sz="2400" dirty="0" smtClean="0"/>
              <a:t>Dinámica para practicar las Preguntas del Diario</a:t>
            </a:r>
            <a:endParaRPr lang="en-US" sz="2400" dirty="0"/>
          </a:p>
        </p:txBody>
      </p:sp>
      <p:sp>
        <p:nvSpPr>
          <p:cNvPr id="3" name="Content Placeholder 2"/>
          <p:cNvSpPr>
            <a:spLocks noGrp="1"/>
          </p:cNvSpPr>
          <p:nvPr>
            <p:ph idx="1"/>
          </p:nvPr>
        </p:nvSpPr>
        <p:spPr/>
        <p:txBody>
          <a:bodyPr>
            <a:normAutofit/>
          </a:bodyPr>
          <a:lstStyle/>
          <a:p>
            <a:pPr marL="0" indent="0">
              <a:lnSpc>
                <a:spcPct val="115000"/>
              </a:lnSpc>
              <a:spcBef>
                <a:spcPts val="0"/>
              </a:spcBef>
              <a:buNone/>
            </a:pPr>
            <a:r>
              <a:rPr lang="es-MX" sz="2400" dirty="0" smtClean="0"/>
              <a:t>1. ¿Qué </a:t>
            </a:r>
            <a:r>
              <a:rPr lang="es-MX" sz="2400" dirty="0"/>
              <a:t>rol ha tenido la Palabra de Dios en tu vida y en la </a:t>
            </a:r>
            <a:r>
              <a:rPr lang="es-MX" sz="2400" dirty="0" smtClean="0"/>
              <a:t>de </a:t>
            </a:r>
            <a:r>
              <a:rPr lang="es-MX" sz="2400" dirty="0"/>
              <a:t>tu </a:t>
            </a:r>
            <a:r>
              <a:rPr lang="es-MX" sz="2400" dirty="0" smtClean="0"/>
              <a:t>familia</a:t>
            </a:r>
            <a:r>
              <a:rPr lang="es-MX" sz="2400" dirty="0"/>
              <a:t>? Da </a:t>
            </a:r>
            <a:r>
              <a:rPr lang="es-MX" sz="2400" dirty="0" smtClean="0"/>
              <a:t>ejemplos</a:t>
            </a:r>
            <a:br>
              <a:rPr lang="es-MX" sz="2400" dirty="0" smtClean="0"/>
            </a:br>
            <a:r>
              <a:rPr lang="es-ES" sz="2400" dirty="0" smtClean="0">
                <a:solidFill>
                  <a:srgbClr val="FF0000"/>
                </a:solidFill>
              </a:rPr>
              <a:t>Que </a:t>
            </a:r>
            <a:r>
              <a:rPr lang="es-ES" sz="2400" dirty="0">
                <a:solidFill>
                  <a:srgbClr val="FF0000"/>
                </a:solidFill>
              </a:rPr>
              <a:t>compartir (corto) y que responder al que encuentres</a:t>
            </a:r>
            <a:br>
              <a:rPr lang="es-ES" sz="2400" dirty="0">
                <a:solidFill>
                  <a:srgbClr val="FF0000"/>
                </a:solidFill>
              </a:rPr>
            </a:br>
            <a:endParaRPr lang="en-US" sz="2400" dirty="0"/>
          </a:p>
          <a:p>
            <a:pPr marL="109728" indent="0">
              <a:buNone/>
            </a:pPr>
            <a:r>
              <a:rPr lang="es-MX" sz="2400" dirty="0" smtClean="0"/>
              <a:t>2. ¿Que </a:t>
            </a:r>
            <a:r>
              <a:rPr lang="es-MX" sz="2400" dirty="0"/>
              <a:t>acompañamiento ofrece tu parroquia para un continuo encuentro con Jesus? </a:t>
            </a:r>
            <a:endParaRPr lang="en-US" sz="2400" dirty="0"/>
          </a:p>
          <a:p>
            <a:pPr marL="109728" indent="0">
              <a:buNone/>
            </a:pPr>
            <a:r>
              <a:rPr lang="es-ES" sz="2400" dirty="0">
                <a:solidFill>
                  <a:srgbClr val="FF0000"/>
                </a:solidFill>
              </a:rPr>
              <a:t>Que compartir (corto) y que responder al que encuentres</a:t>
            </a:r>
          </a:p>
        </p:txBody>
      </p:sp>
    </p:spTree>
    <p:extLst>
      <p:ext uri="{BB962C8B-B14F-4D97-AF65-F5344CB8AC3E}">
        <p14:creationId xmlns:p14="http://schemas.microsoft.com/office/powerpoint/2010/main" val="15711413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a:bodyPr>
          <a:lstStyle/>
          <a:p>
            <a:r>
              <a:rPr lang="es-ES" sz="2800" dirty="0" smtClean="0"/>
              <a:t>Dinámica para practicar las Preguntas del Diario</a:t>
            </a:r>
            <a:endParaRPr lang="en-US" sz="2800" dirty="0"/>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0"/>
              </a:spcAft>
              <a:buNone/>
            </a:pPr>
            <a:r>
              <a:rPr lang="es-MX" sz="2400" dirty="0" smtClean="0"/>
              <a:t>3</a:t>
            </a:r>
            <a:r>
              <a:rPr lang="es-MX" sz="2400" dirty="0"/>
              <a:t>. ¿De que manera  tu parroquia te llama a ser un discípulo misionero? </a:t>
            </a:r>
            <a:endParaRPr lang="es-MX" sz="2400" dirty="0" smtClean="0"/>
          </a:p>
          <a:p>
            <a:pPr marL="0" indent="0">
              <a:lnSpc>
                <a:spcPct val="115000"/>
              </a:lnSpc>
              <a:spcBef>
                <a:spcPts val="0"/>
              </a:spcBef>
              <a:buNone/>
            </a:pPr>
            <a:r>
              <a:rPr lang="es-ES" sz="2400" dirty="0">
                <a:solidFill>
                  <a:srgbClr val="FF0000"/>
                </a:solidFill>
              </a:rPr>
              <a:t>Que compartir (corto) y que responder al que encuentres</a:t>
            </a:r>
          </a:p>
          <a:p>
            <a:pPr marL="228600" marR="0" indent="-228600">
              <a:lnSpc>
                <a:spcPct val="115000"/>
              </a:lnSpc>
              <a:spcBef>
                <a:spcPts val="0"/>
              </a:spcBef>
              <a:spcAft>
                <a:spcPts val="0"/>
              </a:spcAft>
              <a:buFont typeface="+mj-lt"/>
              <a:buAutoNum type="arabicPeriod"/>
            </a:pPr>
            <a:endParaRPr lang="en-US" sz="2400" dirty="0"/>
          </a:p>
          <a:p>
            <a:pPr marL="0" marR="0" indent="0">
              <a:lnSpc>
                <a:spcPct val="115000"/>
              </a:lnSpc>
              <a:spcBef>
                <a:spcPts val="0"/>
              </a:spcBef>
              <a:spcAft>
                <a:spcPts val="0"/>
              </a:spcAft>
              <a:buNone/>
            </a:pPr>
            <a:r>
              <a:rPr lang="es-MX" sz="2400" dirty="0" smtClean="0"/>
              <a:t>4. ¿Qué </a:t>
            </a:r>
            <a:r>
              <a:rPr lang="es-MX" sz="2400" dirty="0"/>
              <a:t>hospitalidad ofrece nuestra parroquia? Identifica 3 acciones para acoger y recibir. ¿Es suficiente?  ¿Es la que se espera</a:t>
            </a:r>
            <a:r>
              <a:rPr lang="es-MX" sz="2400" dirty="0" smtClean="0"/>
              <a:t>?</a:t>
            </a:r>
            <a:endParaRPr lang="en-US" sz="2400" dirty="0"/>
          </a:p>
          <a:p>
            <a:pPr marL="109728" indent="0">
              <a:buNone/>
            </a:pPr>
            <a:r>
              <a:rPr lang="es-ES" sz="2400" dirty="0" smtClean="0">
                <a:solidFill>
                  <a:srgbClr val="FF0000"/>
                </a:solidFill>
              </a:rPr>
              <a:t>Que </a:t>
            </a:r>
            <a:r>
              <a:rPr lang="es-ES" sz="2400" dirty="0">
                <a:solidFill>
                  <a:srgbClr val="FF0000"/>
                </a:solidFill>
              </a:rPr>
              <a:t>compartir (corto) y que responder al que encuentres</a:t>
            </a:r>
          </a:p>
        </p:txBody>
      </p:sp>
    </p:spTree>
    <p:extLst>
      <p:ext uri="{BB962C8B-B14F-4D97-AF65-F5344CB8AC3E}">
        <p14:creationId xmlns:p14="http://schemas.microsoft.com/office/powerpoint/2010/main" val="2351375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normAutofit/>
          </a:bodyPr>
          <a:lstStyle/>
          <a:p>
            <a:r>
              <a:rPr lang="es-ES" sz="3200" b="1" dirty="0" smtClean="0"/>
              <a:t>Sesión </a:t>
            </a:r>
            <a:r>
              <a:rPr lang="en-US" sz="3200" b="1" dirty="0" smtClean="0"/>
              <a:t>4: </a:t>
            </a:r>
            <a:r>
              <a:rPr lang="es-ES" sz="3200" b="1" dirty="0" smtClean="0"/>
              <a:t>Dando </a:t>
            </a:r>
            <a:r>
              <a:rPr lang="es-ES" sz="3200" b="1" dirty="0"/>
              <a:t>F</a:t>
            </a:r>
            <a:r>
              <a:rPr lang="es-ES" sz="3200" b="1" dirty="0" smtClean="0"/>
              <a:t>rutos </a:t>
            </a:r>
            <a:r>
              <a:rPr lang="es-ES" sz="3200" b="1" dirty="0"/>
              <a:t>de </a:t>
            </a:r>
            <a:r>
              <a:rPr lang="es-ES" sz="3200" b="1" dirty="0" smtClean="0"/>
              <a:t>Nueva </a:t>
            </a:r>
            <a:r>
              <a:rPr lang="es-ES" sz="3200" b="1" dirty="0"/>
              <a:t>V</a:t>
            </a:r>
            <a:r>
              <a:rPr lang="es-ES" sz="3200" b="1" dirty="0" smtClean="0"/>
              <a:t>ida</a:t>
            </a:r>
            <a:endParaRPr lang="en-US" sz="3200" b="1" dirty="0"/>
          </a:p>
        </p:txBody>
      </p:sp>
      <p:sp>
        <p:nvSpPr>
          <p:cNvPr id="3" name="Content Placeholder 2"/>
          <p:cNvSpPr>
            <a:spLocks noGrp="1"/>
          </p:cNvSpPr>
          <p:nvPr>
            <p:ph idx="1"/>
          </p:nvPr>
        </p:nvSpPr>
        <p:spPr>
          <a:xfrm>
            <a:off x="460375" y="1752600"/>
            <a:ext cx="8654680" cy="5069958"/>
          </a:xfrm>
        </p:spPr>
        <p:txBody>
          <a:bodyPr>
            <a:normAutofit/>
          </a:bodyPr>
          <a:lstStyle/>
          <a:p>
            <a:pPr marL="109728" indent="0">
              <a:lnSpc>
                <a:spcPct val="120000"/>
              </a:lnSpc>
              <a:buNone/>
            </a:pPr>
            <a:r>
              <a:rPr lang="es-ES" sz="2600" b="1" dirty="0">
                <a:solidFill>
                  <a:schemeClr val="accent2"/>
                </a:solidFill>
              </a:rPr>
              <a:t>Símbolos y </a:t>
            </a:r>
            <a:r>
              <a:rPr lang="es-ES" sz="2600" b="1" dirty="0" smtClean="0">
                <a:solidFill>
                  <a:schemeClr val="accent2"/>
                </a:solidFill>
              </a:rPr>
              <a:t>Materiales</a:t>
            </a:r>
            <a:br>
              <a:rPr lang="es-ES" sz="2600" b="1" dirty="0" smtClean="0">
                <a:solidFill>
                  <a:schemeClr val="accent2"/>
                </a:solidFill>
              </a:rPr>
            </a:br>
            <a:r>
              <a:rPr lang="es-ES" sz="2600" b="1" dirty="0" smtClean="0">
                <a:solidFill>
                  <a:schemeClr val="accent2"/>
                </a:solidFill>
              </a:rPr>
              <a:t> Necesarios</a:t>
            </a:r>
            <a:r>
              <a:rPr lang="es-ES" sz="2600" dirty="0" smtClean="0">
                <a:solidFill>
                  <a:srgbClr val="00B0F0"/>
                </a:solidFill>
              </a:rPr>
              <a:t/>
            </a:r>
            <a:br>
              <a:rPr lang="es-ES" sz="2600" dirty="0" smtClean="0">
                <a:solidFill>
                  <a:srgbClr val="00B0F0"/>
                </a:solidFill>
              </a:rPr>
            </a:br>
            <a:r>
              <a:rPr lang="es-ES" sz="2600" dirty="0" smtClean="0">
                <a:solidFill>
                  <a:schemeClr val="accent1"/>
                </a:solidFill>
              </a:rPr>
              <a:t>Imagen </a:t>
            </a:r>
            <a:r>
              <a:rPr lang="es-ES" sz="2600" dirty="0">
                <a:solidFill>
                  <a:schemeClr val="accent1"/>
                </a:solidFill>
              </a:rPr>
              <a:t>de un camino en el </a:t>
            </a:r>
            <a:r>
              <a:rPr lang="es-ES" sz="2600" dirty="0" smtClean="0">
                <a:solidFill>
                  <a:schemeClr val="accent1"/>
                </a:solidFill>
              </a:rPr>
              <a:t>centro</a:t>
            </a:r>
            <a:br>
              <a:rPr lang="es-ES" sz="2600" dirty="0" smtClean="0">
                <a:solidFill>
                  <a:schemeClr val="accent1"/>
                </a:solidFill>
              </a:rPr>
            </a:br>
            <a:r>
              <a:rPr lang="es-ES" dirty="0" smtClean="0">
                <a:solidFill>
                  <a:schemeClr val="accent1"/>
                </a:solidFill>
              </a:rPr>
              <a:t>Vela</a:t>
            </a:r>
            <a:r>
              <a:rPr lang="es-ES" dirty="0" smtClean="0">
                <a:solidFill>
                  <a:srgbClr val="00B0F0"/>
                </a:solidFill>
              </a:rPr>
              <a:t/>
            </a:r>
            <a:br>
              <a:rPr lang="es-ES" dirty="0" smtClean="0">
                <a:solidFill>
                  <a:srgbClr val="00B0F0"/>
                </a:solidFill>
              </a:rPr>
            </a:br>
            <a:r>
              <a:rPr lang="es-ES" dirty="0" smtClean="0">
                <a:solidFill>
                  <a:schemeClr val="accent1"/>
                </a:solidFill>
              </a:rPr>
              <a:t>Cesta </a:t>
            </a:r>
            <a:r>
              <a:rPr lang="es-ES" dirty="0">
                <a:solidFill>
                  <a:schemeClr val="accent1"/>
                </a:solidFill>
              </a:rPr>
              <a:t>con </a:t>
            </a:r>
            <a:r>
              <a:rPr lang="es-ES" dirty="0" smtClean="0">
                <a:solidFill>
                  <a:schemeClr val="accent1"/>
                </a:solidFill>
              </a:rPr>
              <a:t>pan </a:t>
            </a:r>
            <a:r>
              <a:rPr lang="es-ES" sz="1800" dirty="0" smtClean="0">
                <a:solidFill>
                  <a:schemeClr val="accent1"/>
                </a:solidFill>
              </a:rPr>
              <a:t>(que todos puedan compartir)</a:t>
            </a:r>
            <a:r>
              <a:rPr lang="es-ES" dirty="0">
                <a:solidFill>
                  <a:schemeClr val="accent1"/>
                </a:solidFill>
              </a:rPr>
              <a:t/>
            </a:r>
            <a:br>
              <a:rPr lang="es-ES" dirty="0">
                <a:solidFill>
                  <a:schemeClr val="accent1"/>
                </a:solidFill>
              </a:rPr>
            </a:br>
            <a:r>
              <a:rPr lang="es-ES" dirty="0" smtClean="0">
                <a:solidFill>
                  <a:schemeClr val="accent1"/>
                </a:solidFill>
              </a:rPr>
              <a:t>Música </a:t>
            </a:r>
            <a:r>
              <a:rPr lang="es-ES" dirty="0">
                <a:solidFill>
                  <a:schemeClr val="accent1"/>
                </a:solidFill>
              </a:rPr>
              <a:t>y </a:t>
            </a:r>
            <a:r>
              <a:rPr lang="es-ES" dirty="0" smtClean="0">
                <a:solidFill>
                  <a:schemeClr val="accent1"/>
                </a:solidFill>
              </a:rPr>
              <a:t>estéreo/micrófonos</a:t>
            </a:r>
            <a:r>
              <a:rPr lang="es-ES" dirty="0">
                <a:solidFill>
                  <a:schemeClr val="accent1"/>
                </a:solidFill>
              </a:rPr>
              <a:t/>
            </a:r>
            <a:br>
              <a:rPr lang="es-ES" dirty="0">
                <a:solidFill>
                  <a:schemeClr val="accent1"/>
                </a:solidFill>
              </a:rPr>
            </a:br>
            <a:r>
              <a:rPr lang="es-ES" dirty="0" smtClean="0">
                <a:solidFill>
                  <a:schemeClr val="accent1"/>
                </a:solidFill>
              </a:rPr>
              <a:t>Oración </a:t>
            </a:r>
            <a:r>
              <a:rPr lang="es-ES" dirty="0">
                <a:solidFill>
                  <a:schemeClr val="accent1"/>
                </a:solidFill>
              </a:rPr>
              <a:t>(Celebrar). </a:t>
            </a:r>
          </a:p>
          <a:p>
            <a:pPr lvl="3">
              <a:buFont typeface="Wingdings" panose="05000000000000000000" pitchFamily="2" charset="2"/>
              <a:buChar char="ü"/>
            </a:pPr>
            <a:r>
              <a:rPr lang="es-ES" sz="2000" dirty="0" smtClean="0">
                <a:solidFill>
                  <a:srgbClr val="FF0000"/>
                </a:solidFill>
              </a:rPr>
              <a:t>Velas pequeñas </a:t>
            </a:r>
            <a:r>
              <a:rPr lang="es-ES" sz="2000" dirty="0"/>
              <a:t>para </a:t>
            </a:r>
            <a:r>
              <a:rPr lang="es-ES" sz="2000" dirty="0" smtClean="0"/>
              <a:t>todos</a:t>
            </a:r>
            <a:br>
              <a:rPr lang="es-ES" sz="2000" dirty="0" smtClean="0"/>
            </a:br>
            <a:r>
              <a:rPr lang="es-ES" sz="2000" dirty="0" smtClean="0"/>
              <a:t> </a:t>
            </a:r>
            <a:r>
              <a:rPr lang="es-ES" sz="2000" dirty="0"/>
              <a:t>los </a:t>
            </a:r>
            <a:r>
              <a:rPr lang="es-ES" sz="2000" dirty="0" smtClean="0"/>
              <a:t>participantes es opcional</a:t>
            </a:r>
            <a:endParaRPr lang="es-ES" sz="2000" dirty="0"/>
          </a:p>
        </p:txBody>
      </p:sp>
      <p:sp>
        <p:nvSpPr>
          <p:cNvPr id="29698" name="AutoShape 2" descr="Image result for cand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0" name="Picture 4" descr="Bread Basket Clipart Images   Pictures   Becuo"/>
          <p:cNvPicPr>
            <a:picLocks noChangeAspect="1" noChangeArrowheads="1"/>
          </p:cNvPicPr>
          <p:nvPr/>
        </p:nvPicPr>
        <p:blipFill>
          <a:blip r:embed="rId3" cstate="print"/>
          <a:srcRect b="6475"/>
          <a:stretch>
            <a:fillRect/>
          </a:stretch>
        </p:blipFill>
        <p:spPr bwMode="auto">
          <a:xfrm>
            <a:off x="6705600" y="3200399"/>
            <a:ext cx="2438400" cy="2438400"/>
          </a:xfrm>
          <a:prstGeom prst="rect">
            <a:avLst/>
          </a:prstGeom>
          <a:noFill/>
        </p:spPr>
      </p:pic>
      <p:pic>
        <p:nvPicPr>
          <p:cNvPr id="29702" name="Picture 6" descr="Image result for candle"/>
          <p:cNvPicPr>
            <a:picLocks noChangeAspect="1" noChangeArrowheads="1"/>
          </p:cNvPicPr>
          <p:nvPr/>
        </p:nvPicPr>
        <p:blipFill>
          <a:blip r:embed="rId4" cstate="print"/>
          <a:srcRect/>
          <a:stretch>
            <a:fillRect/>
          </a:stretch>
        </p:blipFill>
        <p:spPr bwMode="auto">
          <a:xfrm>
            <a:off x="6172200" y="1447800"/>
            <a:ext cx="2336799" cy="1752599"/>
          </a:xfrm>
          <a:prstGeom prst="rect">
            <a:avLst/>
          </a:prstGeom>
          <a:noFill/>
        </p:spPr>
      </p:pic>
      <p:pic>
        <p:nvPicPr>
          <p:cNvPr id="7" name="Picture 10" descr="https://st.hzcdn.com/fimgs/e061022c06e1a01b_5684-w144-h144-b1-p10--traditional-candles.jpg"/>
          <p:cNvPicPr>
            <a:picLocks noChangeAspect="1" noChangeArrowheads="1"/>
          </p:cNvPicPr>
          <p:nvPr/>
        </p:nvPicPr>
        <p:blipFill>
          <a:blip r:embed="rId5" cstate="print"/>
          <a:srcRect/>
          <a:stretch>
            <a:fillRect/>
          </a:stretch>
        </p:blipFill>
        <p:spPr bwMode="auto">
          <a:xfrm>
            <a:off x="7498612" y="5638800"/>
            <a:ext cx="990599" cy="990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normAutofit fontScale="90000"/>
          </a:bodyPr>
          <a:lstStyle/>
          <a:p>
            <a:r>
              <a:rPr lang="es-ES" sz="2800" b="1" dirty="0" smtClean="0">
                <a:solidFill>
                  <a:srgbClr val="FF0000"/>
                </a:solidFill>
              </a:rPr>
              <a:t>CUARTA </a:t>
            </a:r>
            <a:r>
              <a:rPr lang="es-ES" sz="2800" b="1" dirty="0">
                <a:solidFill>
                  <a:srgbClr val="FF0000"/>
                </a:solidFill>
              </a:rPr>
              <a:t>SESION  comenzar con la </a:t>
            </a:r>
            <a:br>
              <a:rPr lang="es-ES" sz="2800" b="1" dirty="0">
                <a:solidFill>
                  <a:srgbClr val="FF0000"/>
                </a:solidFill>
              </a:rPr>
            </a:br>
            <a:r>
              <a:rPr lang="es-ES" sz="2800" b="1" dirty="0">
                <a:solidFill>
                  <a:srgbClr val="FF0000"/>
                </a:solidFill>
              </a:rPr>
              <a:t>Oración Compartida</a:t>
            </a:r>
            <a:r>
              <a:rPr lang="es-ES" sz="2800" dirty="0"/>
              <a:t> </a:t>
            </a:r>
            <a:endParaRPr lang="en-US" sz="2800" dirty="0">
              <a:solidFill>
                <a:srgbClr val="C00000"/>
              </a:solidFill>
            </a:endParaRPr>
          </a:p>
        </p:txBody>
      </p:sp>
      <p:sp>
        <p:nvSpPr>
          <p:cNvPr id="3" name="Content Placeholder 2"/>
          <p:cNvSpPr>
            <a:spLocks noGrp="1"/>
          </p:cNvSpPr>
          <p:nvPr>
            <p:ph idx="1"/>
          </p:nvPr>
        </p:nvSpPr>
        <p:spPr>
          <a:xfrm>
            <a:off x="381000" y="1905000"/>
            <a:ext cx="8229600" cy="4325112"/>
          </a:xfrm>
        </p:spPr>
        <p:txBody>
          <a:bodyPr>
            <a:noAutofit/>
          </a:bodyPr>
          <a:lstStyle/>
          <a:p>
            <a:pPr marL="109728" indent="0">
              <a:buNone/>
            </a:pPr>
            <a:r>
              <a:rPr lang="es-ES" sz="1800" dirty="0">
                <a:latin typeface="+mj-lt"/>
              </a:rPr>
              <a:t>Canto: </a:t>
            </a:r>
            <a:r>
              <a:rPr lang="es-ES" sz="1800" dirty="0" err="1" smtClean="0">
                <a:latin typeface="+mj-lt"/>
              </a:rPr>
              <a:t>Ardia</a:t>
            </a:r>
            <a:r>
              <a:rPr lang="es-ES" sz="1800" dirty="0" smtClean="0">
                <a:latin typeface="+mj-lt"/>
              </a:rPr>
              <a:t> nuestro corazón u otra apropiada</a:t>
            </a:r>
            <a:endParaRPr lang="es-ES" sz="1800" dirty="0">
              <a:latin typeface="+mj-lt"/>
            </a:endParaRPr>
          </a:p>
          <a:p>
            <a:pPr marL="109728" indent="0">
              <a:buNone/>
            </a:pPr>
            <a:r>
              <a:rPr lang="es-ES" sz="1800" dirty="0">
                <a:latin typeface="+mj-lt"/>
              </a:rPr>
              <a:t>Lectura : Guía:  </a:t>
            </a:r>
            <a:r>
              <a:rPr lang="es-ES" sz="1800" dirty="0" smtClean="0">
                <a:latin typeface="+mj-lt"/>
              </a:rPr>
              <a:t>pg.27 </a:t>
            </a:r>
            <a:r>
              <a:rPr lang="es-ES" sz="1800" dirty="0" err="1" smtClean="0">
                <a:latin typeface="+mj-lt"/>
              </a:rPr>
              <a:t>Lc</a:t>
            </a:r>
            <a:r>
              <a:rPr lang="es-ES" sz="1800" dirty="0">
                <a:latin typeface="+mj-lt"/>
              </a:rPr>
              <a:t>. 24, </a:t>
            </a:r>
            <a:r>
              <a:rPr lang="es-ES" sz="1800" dirty="0" smtClean="0">
                <a:latin typeface="+mj-lt"/>
              </a:rPr>
              <a:t>29 -36</a:t>
            </a:r>
            <a:endParaRPr lang="es-ES" sz="1800" dirty="0">
              <a:latin typeface="+mj-lt"/>
            </a:endParaRPr>
          </a:p>
          <a:p>
            <a:pPr marL="109728" indent="0">
              <a:buNone/>
            </a:pPr>
            <a:r>
              <a:rPr lang="es-ES" sz="1800" dirty="0">
                <a:latin typeface="+mj-lt"/>
              </a:rPr>
              <a:t>y reflexión. </a:t>
            </a:r>
          </a:p>
          <a:p>
            <a:pPr marL="109728" indent="0">
              <a:buNone/>
            </a:pPr>
            <a:r>
              <a:rPr lang="es-ES" sz="1800" dirty="0">
                <a:latin typeface="+mj-lt"/>
              </a:rPr>
              <a:t>Siguen con el Plan para la </a:t>
            </a:r>
            <a:r>
              <a:rPr lang="es-ES" sz="1800" dirty="0" smtClean="0">
                <a:latin typeface="+mj-lt"/>
              </a:rPr>
              <a:t>4ta</a:t>
            </a:r>
            <a:r>
              <a:rPr lang="es-ES" sz="1800" dirty="0">
                <a:latin typeface="+mj-lt"/>
              </a:rPr>
              <a:t>. </a:t>
            </a:r>
            <a:r>
              <a:rPr lang="es-ES" sz="1800" dirty="0" smtClean="0">
                <a:latin typeface="+mj-lt"/>
              </a:rPr>
              <a:t>Sesión</a:t>
            </a:r>
            <a:endParaRPr lang="es-ES" sz="1800" dirty="0">
              <a:latin typeface="+mj-lt"/>
            </a:endParaRPr>
          </a:p>
          <a:p>
            <a:pPr marL="109728" indent="0">
              <a:buNone/>
            </a:pPr>
            <a:r>
              <a:rPr lang="es-ES" sz="1800" dirty="0">
                <a:latin typeface="+mj-lt"/>
              </a:rPr>
              <a:t/>
            </a:r>
            <a:br>
              <a:rPr lang="es-ES" sz="1800" dirty="0">
                <a:latin typeface="+mj-lt"/>
              </a:rPr>
            </a:br>
            <a:r>
              <a:rPr lang="es-ES" sz="1800" dirty="0">
                <a:latin typeface="+mj-lt"/>
              </a:rPr>
              <a:t>Siguen con la practica con las </a:t>
            </a:r>
            <a:br>
              <a:rPr lang="es-ES" sz="1800" dirty="0">
                <a:latin typeface="+mj-lt"/>
              </a:rPr>
            </a:br>
            <a:r>
              <a:rPr lang="es-ES" sz="1800" dirty="0">
                <a:latin typeface="+mj-lt"/>
              </a:rPr>
              <a:t>preguntas del Diario diocesano de </a:t>
            </a:r>
          </a:p>
          <a:p>
            <a:pPr marL="109728" indent="0">
              <a:buNone/>
            </a:pPr>
            <a:r>
              <a:rPr lang="es-ES" sz="1800" dirty="0">
                <a:latin typeface="+mj-lt"/>
              </a:rPr>
              <a:t>misión y consulta.</a:t>
            </a:r>
            <a:br>
              <a:rPr lang="es-ES" sz="1800" dirty="0">
                <a:latin typeface="+mj-lt"/>
              </a:rPr>
            </a:br>
            <a:endParaRPr lang="es-ES" sz="1800" dirty="0">
              <a:latin typeface="+mj-lt"/>
            </a:endParaRPr>
          </a:p>
          <a:p>
            <a:pPr marL="109728" indent="0">
              <a:buNone/>
            </a:pPr>
            <a:r>
              <a:rPr lang="es-ES" sz="1800" dirty="0">
                <a:latin typeface="+mj-lt"/>
              </a:rPr>
              <a:t>Al terminar  (Celebrar, </a:t>
            </a:r>
            <a:r>
              <a:rPr lang="es-ES" sz="1800" dirty="0" smtClean="0">
                <a:latin typeface="+mj-lt"/>
              </a:rPr>
              <a:t>Guía </a:t>
            </a:r>
            <a:r>
              <a:rPr lang="es-ES" sz="1800" dirty="0">
                <a:latin typeface="+mj-lt"/>
              </a:rPr>
              <a:t>pg. </a:t>
            </a:r>
            <a:r>
              <a:rPr lang="es-ES" sz="1800" dirty="0" smtClean="0">
                <a:latin typeface="+mj-lt"/>
              </a:rPr>
              <a:t>40) después de partir y compartir el pan, y después </a:t>
            </a:r>
            <a:r>
              <a:rPr lang="es-ES" sz="1800" dirty="0">
                <a:latin typeface="+mj-lt"/>
              </a:rPr>
              <a:t>de la siguiente </a:t>
            </a:r>
            <a:r>
              <a:rPr lang="es-ES" sz="1800" dirty="0" smtClean="0">
                <a:latin typeface="+mj-lt"/>
              </a:rPr>
              <a:t>oración, se podría pasar una vela de mano en mano diciéndose unos a otros, “Ruego que puedas llevar la Luz de Cristo a las periferias que has encontrado “y terminar con el Canto “Un Pueblo en Marcha (u otro.</a:t>
            </a:r>
            <a:endParaRPr lang="es-ES" sz="1800" dirty="0">
              <a:latin typeface="+mj-lt"/>
            </a:endParaRPr>
          </a:p>
          <a:p>
            <a:endParaRPr lang="en-US" sz="2000" dirty="0"/>
          </a:p>
          <a:p>
            <a:endParaRPr lang="en-US" sz="2000" dirty="0"/>
          </a:p>
        </p:txBody>
      </p:sp>
    </p:spTree>
    <p:extLst>
      <p:ext uri="{BB962C8B-B14F-4D97-AF65-F5344CB8AC3E}">
        <p14:creationId xmlns:p14="http://schemas.microsoft.com/office/powerpoint/2010/main" val="998823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normAutofit/>
          </a:bodyPr>
          <a:lstStyle/>
          <a:p>
            <a:r>
              <a:rPr lang="es-MX" sz="2400" dirty="0" smtClean="0"/>
              <a:t>Plan para la Sesión 4</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9248293"/>
              </p:ext>
            </p:extLst>
          </p:nvPr>
        </p:nvGraphicFramePr>
        <p:xfrm>
          <a:off x="381000" y="1272223"/>
          <a:ext cx="8534398" cy="5643373"/>
        </p:xfrm>
        <a:graphic>
          <a:graphicData uri="http://schemas.openxmlformats.org/drawingml/2006/table">
            <a:tbl>
              <a:tblPr firstRow="1" firstCol="1" bandRow="1" bandCol="1">
                <a:tableStyleId>{5C22544A-7EE6-4342-B048-85BDC9FD1C3A}</a:tableStyleId>
              </a:tblPr>
              <a:tblGrid>
                <a:gridCol w="781625"/>
                <a:gridCol w="1077223"/>
                <a:gridCol w="2487373"/>
                <a:gridCol w="1443777"/>
                <a:gridCol w="2744400"/>
              </a:tblGrid>
              <a:tr h="5204777">
                <a:tc>
                  <a:txBody>
                    <a:bodyPr/>
                    <a:lstStyle/>
                    <a:p>
                      <a:pPr marL="0" marR="0">
                        <a:lnSpc>
                          <a:spcPct val="115000"/>
                        </a:lnSpc>
                        <a:spcBef>
                          <a:spcPts val="0"/>
                        </a:spcBef>
                        <a:spcAft>
                          <a:spcPts val="0"/>
                        </a:spcAft>
                      </a:pPr>
                      <a:r>
                        <a:rPr lang="es-ES" sz="1400" b="0" dirty="0">
                          <a:effectLst/>
                        </a:rPr>
                        <a:t>IV. </a:t>
                      </a:r>
                      <a:endParaRPr lang="en-US" sz="1400" b="0" dirty="0">
                        <a:effectLst/>
                      </a:endParaRPr>
                    </a:p>
                    <a:p>
                      <a:pPr marL="0" marR="0">
                        <a:lnSpc>
                          <a:spcPct val="115000"/>
                        </a:lnSpc>
                        <a:spcBef>
                          <a:spcPts val="0"/>
                        </a:spcBef>
                        <a:spcAft>
                          <a:spcPts val="0"/>
                        </a:spcAft>
                      </a:pPr>
                      <a:r>
                        <a:rPr lang="es-ES" sz="1400" b="0" dirty="0">
                          <a:effectLst/>
                        </a:rPr>
                        <a:t>Dando frutos de vida nueva</a:t>
                      </a:r>
                      <a:endParaRPr lang="en-US" sz="1400" b="0" dirty="0">
                        <a:effectLst/>
                        <a:latin typeface="Calibri"/>
                        <a:ea typeface="Calibri"/>
                        <a:cs typeface="Times New Roman"/>
                      </a:endParaRPr>
                    </a:p>
                  </a:txBody>
                  <a:tcPr marL="64809" marR="64809" marT="0" marB="0">
                    <a:solidFill>
                      <a:schemeClr val="accent1">
                        <a:lumMod val="75000"/>
                      </a:schemeClr>
                    </a:solidFill>
                  </a:tcPr>
                </a:tc>
                <a:tc>
                  <a:txBody>
                    <a:bodyPr/>
                    <a:lstStyle/>
                    <a:p>
                      <a:pPr marL="0" marR="0">
                        <a:lnSpc>
                          <a:spcPct val="115000"/>
                        </a:lnSpc>
                        <a:spcBef>
                          <a:spcPts val="0"/>
                        </a:spcBef>
                        <a:spcAft>
                          <a:spcPts val="0"/>
                        </a:spcAft>
                      </a:pPr>
                      <a:r>
                        <a:rPr lang="es-MX" sz="1400" b="0" dirty="0">
                          <a:effectLst/>
                        </a:rPr>
                        <a:t>Prepararse para la misión evangelizadora y la consulta en la periferia.</a:t>
                      </a:r>
                      <a:endParaRPr lang="en-US" sz="1400" b="0" dirty="0">
                        <a:effectLst/>
                        <a:latin typeface="Calibri"/>
                        <a:ea typeface="Calibri"/>
                        <a:cs typeface="Times New Roman"/>
                      </a:endParaRPr>
                    </a:p>
                  </a:txBody>
                  <a:tcPr marL="64809" marR="64809" marT="0" marB="0">
                    <a:solidFill>
                      <a:schemeClr val="accent1">
                        <a:lumMod val="75000"/>
                      </a:schemeClr>
                    </a:solidFill>
                  </a:tcPr>
                </a:tc>
                <a:tc>
                  <a:txBody>
                    <a:bodyPr/>
                    <a:lstStyle/>
                    <a:p>
                      <a:pPr marL="0" marR="0">
                        <a:lnSpc>
                          <a:spcPct val="115000"/>
                        </a:lnSpc>
                        <a:spcBef>
                          <a:spcPts val="0"/>
                        </a:spcBef>
                        <a:spcAft>
                          <a:spcPts val="0"/>
                        </a:spcAft>
                      </a:pPr>
                      <a:r>
                        <a:rPr lang="es-MX" sz="1400" b="0" dirty="0">
                          <a:effectLst/>
                        </a:rPr>
                        <a:t>Ver: caer en cuenta cómo el pueblo hispano con lo poco que tiene ha multiplicado bendiciones como la levadura Pese a nuestra limitación, tenemos frutos</a:t>
                      </a:r>
                      <a:endParaRPr lang="en-US" sz="1400" b="0" dirty="0">
                        <a:effectLst/>
                      </a:endParaRPr>
                    </a:p>
                    <a:p>
                      <a:pPr marL="0" marR="0">
                        <a:lnSpc>
                          <a:spcPct val="115000"/>
                        </a:lnSpc>
                        <a:spcBef>
                          <a:spcPts val="0"/>
                        </a:spcBef>
                        <a:spcAft>
                          <a:spcPts val="0"/>
                        </a:spcAft>
                      </a:pPr>
                      <a:r>
                        <a:rPr lang="es-MX" sz="1400" b="0" dirty="0">
                          <a:effectLst/>
                        </a:rPr>
                        <a:t>Pensar: El llamado exigente de dar fruto abundante</a:t>
                      </a:r>
                      <a:endParaRPr lang="en-US" sz="1400" b="0" dirty="0">
                        <a:effectLst/>
                      </a:endParaRPr>
                    </a:p>
                    <a:p>
                      <a:pPr marL="0" marR="0">
                        <a:lnSpc>
                          <a:spcPct val="115000"/>
                        </a:lnSpc>
                        <a:spcBef>
                          <a:spcPts val="0"/>
                        </a:spcBef>
                        <a:spcAft>
                          <a:spcPts val="0"/>
                        </a:spcAft>
                      </a:pPr>
                      <a:r>
                        <a:rPr lang="es-MX" sz="1400" b="0" dirty="0">
                          <a:effectLst/>
                        </a:rPr>
                        <a:t>Aplicarnos la regla que el árbol se conoce por sus frutos…</a:t>
                      </a:r>
                      <a:endParaRPr lang="en-US" sz="1400" b="0" dirty="0">
                        <a:effectLst/>
                      </a:endParaRPr>
                    </a:p>
                    <a:p>
                      <a:pPr marL="0" marR="0">
                        <a:lnSpc>
                          <a:spcPct val="115000"/>
                        </a:lnSpc>
                        <a:spcBef>
                          <a:spcPts val="0"/>
                        </a:spcBef>
                        <a:spcAft>
                          <a:spcPts val="0"/>
                        </a:spcAft>
                      </a:pPr>
                      <a:r>
                        <a:rPr lang="es-MX" sz="1400" b="0" dirty="0">
                          <a:effectLst/>
                        </a:rPr>
                        <a:t>La Eucaristía nos nutre para esta tarea</a:t>
                      </a:r>
                      <a:endParaRPr lang="en-US" sz="1400" b="0" dirty="0">
                        <a:effectLst/>
                      </a:endParaRPr>
                    </a:p>
                    <a:p>
                      <a:pPr marL="0" marR="0">
                        <a:lnSpc>
                          <a:spcPct val="115000"/>
                        </a:lnSpc>
                        <a:spcBef>
                          <a:spcPts val="0"/>
                        </a:spcBef>
                        <a:spcAft>
                          <a:spcPts val="0"/>
                        </a:spcAft>
                      </a:pPr>
                      <a:r>
                        <a:rPr lang="es-MX" sz="1400" b="0" dirty="0">
                          <a:effectLst/>
                        </a:rPr>
                        <a:t>Actuar: Nuestras acciones en orden a la acción misericordiosa de Cristo</a:t>
                      </a:r>
                      <a:endParaRPr lang="en-US" sz="1400" b="0" dirty="0">
                        <a:effectLst/>
                      </a:endParaRPr>
                    </a:p>
                    <a:p>
                      <a:pPr marL="0" marR="0">
                        <a:lnSpc>
                          <a:spcPct val="115000"/>
                        </a:lnSpc>
                        <a:spcBef>
                          <a:spcPts val="0"/>
                        </a:spcBef>
                        <a:spcAft>
                          <a:spcPts val="0"/>
                        </a:spcAft>
                      </a:pPr>
                      <a:r>
                        <a:rPr lang="es-MX" sz="1400" b="0" dirty="0">
                          <a:effectLst/>
                        </a:rPr>
                        <a:t>Celebrar: La luz no se apaga, el pan nos reconforta </a:t>
                      </a:r>
                      <a:r>
                        <a:rPr lang="es-MX" sz="1400" b="0" dirty="0" err="1">
                          <a:effectLst/>
                        </a:rPr>
                        <a:t>Pág</a:t>
                      </a:r>
                      <a:r>
                        <a:rPr lang="es-MX" sz="1400" b="0" dirty="0">
                          <a:effectLst/>
                        </a:rPr>
                        <a:t> 40</a:t>
                      </a:r>
                      <a:endParaRPr lang="en-US" sz="1400" b="0" dirty="0">
                        <a:effectLst/>
                      </a:endParaRPr>
                    </a:p>
                    <a:p>
                      <a:pPr marL="0" marR="0">
                        <a:lnSpc>
                          <a:spcPct val="115000"/>
                        </a:lnSpc>
                        <a:spcBef>
                          <a:spcPts val="0"/>
                        </a:spcBef>
                        <a:spcAft>
                          <a:spcPts val="0"/>
                        </a:spcAft>
                      </a:pPr>
                      <a:r>
                        <a:rPr lang="es-MX" sz="1400" b="0" dirty="0">
                          <a:effectLst/>
                        </a:rPr>
                        <a:t>Misionar: Acompañamiento</a:t>
                      </a:r>
                      <a:endParaRPr lang="en-US" sz="1400" b="0" dirty="0">
                        <a:effectLst/>
                      </a:endParaRPr>
                    </a:p>
                    <a:p>
                      <a:pPr marL="0" marR="0">
                        <a:lnSpc>
                          <a:spcPct val="115000"/>
                        </a:lnSpc>
                        <a:spcBef>
                          <a:spcPts val="0"/>
                        </a:spcBef>
                        <a:spcAft>
                          <a:spcPts val="0"/>
                        </a:spcAft>
                      </a:pPr>
                      <a:r>
                        <a:rPr lang="es-MX" sz="1400" b="0" dirty="0">
                          <a:effectLst/>
                        </a:rPr>
                        <a:t> </a:t>
                      </a:r>
                      <a:endParaRPr lang="en-US" sz="1400" b="0" dirty="0">
                        <a:effectLst/>
                        <a:latin typeface="Calibri"/>
                        <a:ea typeface="Calibri"/>
                        <a:cs typeface="Times New Roman"/>
                      </a:endParaRPr>
                    </a:p>
                  </a:txBody>
                  <a:tcPr marL="64809" marR="64809" marT="0" marB="0">
                    <a:solidFill>
                      <a:schemeClr val="accent1">
                        <a:lumMod val="75000"/>
                      </a:schemeClr>
                    </a:solidFill>
                  </a:tcPr>
                </a:tc>
                <a:tc>
                  <a:txBody>
                    <a:bodyPr/>
                    <a:lstStyle/>
                    <a:p>
                      <a:pPr marL="0" marR="0">
                        <a:lnSpc>
                          <a:spcPct val="115000"/>
                        </a:lnSpc>
                        <a:spcBef>
                          <a:spcPts val="0"/>
                        </a:spcBef>
                        <a:spcAft>
                          <a:spcPts val="0"/>
                        </a:spcAft>
                      </a:pPr>
                      <a:r>
                        <a:rPr lang="es-MX" sz="1400" b="0" dirty="0">
                          <a:effectLst/>
                        </a:rPr>
                        <a:t>Tomar alguna iniciativa de ayuda o solidaridad a una realidad? mayor</a:t>
                      </a:r>
                      <a:endParaRPr lang="en-US" sz="1400" b="0" dirty="0">
                        <a:effectLst/>
                      </a:endParaRPr>
                    </a:p>
                    <a:p>
                      <a:pPr marL="0" marR="0">
                        <a:lnSpc>
                          <a:spcPct val="115000"/>
                        </a:lnSpc>
                        <a:spcBef>
                          <a:spcPts val="0"/>
                        </a:spcBef>
                        <a:spcAft>
                          <a:spcPts val="0"/>
                        </a:spcAft>
                      </a:pPr>
                      <a:r>
                        <a:rPr lang="es-MX" sz="1400" b="0" dirty="0">
                          <a:effectLst/>
                        </a:rPr>
                        <a:t>Identificar recursos y apoyos</a:t>
                      </a:r>
                      <a:endParaRPr lang="en-US" sz="1400" b="0" dirty="0">
                        <a:effectLst/>
                      </a:endParaRPr>
                    </a:p>
                    <a:p>
                      <a:pPr marL="0" marR="0">
                        <a:lnSpc>
                          <a:spcPct val="115000"/>
                        </a:lnSpc>
                        <a:spcBef>
                          <a:spcPts val="0"/>
                        </a:spcBef>
                        <a:spcAft>
                          <a:spcPts val="0"/>
                        </a:spcAft>
                      </a:pPr>
                      <a:r>
                        <a:rPr lang="es-MX" sz="1400" b="0" dirty="0">
                          <a:effectLst/>
                        </a:rPr>
                        <a:t>Dar a conocer organizaciones de Iglesia? Invitar a personas que sí están envueltas en las periferias a que den testimonios a nuestros grupos de lo mucho que se puede realizar.</a:t>
                      </a:r>
                      <a:endParaRPr lang="en-US" sz="1400" b="0" dirty="0">
                        <a:effectLst/>
                      </a:endParaRPr>
                    </a:p>
                    <a:p>
                      <a:pPr marL="0" marR="0">
                        <a:lnSpc>
                          <a:spcPct val="115000"/>
                        </a:lnSpc>
                        <a:spcBef>
                          <a:spcPts val="0"/>
                        </a:spcBef>
                        <a:spcAft>
                          <a:spcPts val="0"/>
                        </a:spcAft>
                      </a:pPr>
                      <a:r>
                        <a:rPr lang="es-MX" sz="1400" b="0" dirty="0">
                          <a:effectLst/>
                        </a:rPr>
                        <a:t> </a:t>
                      </a:r>
                      <a:endParaRPr lang="en-US" sz="1400" b="0" dirty="0">
                        <a:effectLst/>
                        <a:latin typeface="Calibri"/>
                        <a:ea typeface="Calibri"/>
                        <a:cs typeface="Times New Roman"/>
                      </a:endParaRPr>
                    </a:p>
                  </a:txBody>
                  <a:tcPr marL="64809" marR="64809" marT="0" marB="0">
                    <a:solidFill>
                      <a:schemeClr val="accent1">
                        <a:lumMod val="75000"/>
                      </a:schemeClr>
                    </a:solidFill>
                  </a:tcPr>
                </a:tc>
                <a:tc>
                  <a:txBody>
                    <a:bodyPr/>
                    <a:lstStyle/>
                    <a:p>
                      <a:pPr marL="228600" marR="0" indent="-228600">
                        <a:lnSpc>
                          <a:spcPct val="115000"/>
                        </a:lnSpc>
                        <a:spcBef>
                          <a:spcPts val="0"/>
                        </a:spcBef>
                        <a:spcAft>
                          <a:spcPts val="0"/>
                        </a:spcAft>
                        <a:buFont typeface="+mj-lt"/>
                        <a:buAutoNum type="arabicPeriod"/>
                      </a:pPr>
                      <a:r>
                        <a:rPr lang="es-ES" sz="1400" b="0" dirty="0" smtClean="0">
                          <a:effectLst/>
                        </a:rPr>
                        <a:t>¿Como </a:t>
                      </a:r>
                      <a:r>
                        <a:rPr lang="es-ES" sz="1400" b="0" dirty="0">
                          <a:effectLst/>
                        </a:rPr>
                        <a:t>vives tu llamado bautismal a ser un discípulo misionero?</a:t>
                      </a:r>
                      <a:endParaRPr lang="en-US" sz="1400" b="0" dirty="0">
                        <a:effectLst/>
                      </a:endParaRPr>
                    </a:p>
                    <a:p>
                      <a:pPr marL="228600" marR="0" indent="-228600">
                        <a:lnSpc>
                          <a:spcPct val="115000"/>
                        </a:lnSpc>
                        <a:spcBef>
                          <a:spcPts val="0"/>
                        </a:spcBef>
                        <a:spcAft>
                          <a:spcPts val="0"/>
                        </a:spcAft>
                        <a:buFont typeface="+mj-lt"/>
                        <a:buAutoNum type="arabicPeriod"/>
                      </a:pPr>
                      <a:r>
                        <a:rPr lang="es-ES" sz="1400" b="0" dirty="0" smtClean="0">
                          <a:effectLst/>
                        </a:rPr>
                        <a:t>¿En </a:t>
                      </a:r>
                      <a:r>
                        <a:rPr lang="es-ES" sz="1400" b="0" dirty="0">
                          <a:effectLst/>
                        </a:rPr>
                        <a:t>qué forma has respondido a la invitación del Papa Francisco de atender a las necesidades de la sociedad a la luz de nuestra identidad católica.?</a:t>
                      </a:r>
                      <a:endParaRPr lang="en-US" sz="1400" b="0" dirty="0">
                        <a:effectLst/>
                      </a:endParaRPr>
                    </a:p>
                    <a:p>
                      <a:pPr marL="228600" marR="0" indent="-228600">
                        <a:lnSpc>
                          <a:spcPct val="115000"/>
                        </a:lnSpc>
                        <a:spcBef>
                          <a:spcPts val="0"/>
                        </a:spcBef>
                        <a:spcAft>
                          <a:spcPts val="0"/>
                        </a:spcAft>
                        <a:buFont typeface="+mj-lt"/>
                        <a:buAutoNum type="arabicPeriod"/>
                      </a:pPr>
                      <a:r>
                        <a:rPr lang="es-ES" sz="1400" b="0" dirty="0" smtClean="0">
                          <a:effectLst/>
                        </a:rPr>
                        <a:t>¿Nombra </a:t>
                      </a:r>
                      <a:r>
                        <a:rPr lang="es-ES" sz="1400" b="0" dirty="0">
                          <a:effectLst/>
                        </a:rPr>
                        <a:t>algunos ejemplos de obras de misericordia que se  ofrecen en las parroquias y han dado buen resultado?</a:t>
                      </a:r>
                      <a:endParaRPr lang="en-US" sz="1400" b="0" dirty="0">
                        <a:effectLst/>
                      </a:endParaRPr>
                    </a:p>
                    <a:p>
                      <a:pPr marL="228600" marR="0" indent="-228600">
                        <a:lnSpc>
                          <a:spcPct val="115000"/>
                        </a:lnSpc>
                        <a:spcBef>
                          <a:spcPts val="0"/>
                        </a:spcBef>
                        <a:spcAft>
                          <a:spcPts val="1000"/>
                        </a:spcAft>
                        <a:buFont typeface="+mj-lt"/>
                        <a:buAutoNum type="arabicPeriod"/>
                      </a:pPr>
                      <a:r>
                        <a:rPr lang="es-ES" sz="1400" b="0" dirty="0" smtClean="0">
                          <a:effectLst/>
                        </a:rPr>
                        <a:t>¿</a:t>
                      </a:r>
                      <a:r>
                        <a:rPr lang="es-ES" sz="1400" b="0" dirty="0">
                          <a:effectLst/>
                        </a:rPr>
                        <a:t>Qué tipo de hospitalidad ofrecen nuestras parroquias? Identifica tres maneras  en que se ha expresado. </a:t>
                      </a:r>
                      <a:r>
                        <a:rPr lang="es-ES" sz="1400" b="0" dirty="0" smtClean="0">
                          <a:effectLst/>
                        </a:rPr>
                        <a:t>¿Lo </a:t>
                      </a:r>
                      <a:r>
                        <a:rPr lang="es-ES" sz="1400" b="0" dirty="0">
                          <a:effectLst/>
                        </a:rPr>
                        <a:t>consideras suficiente? </a:t>
                      </a:r>
                      <a:endParaRPr lang="en-US" sz="1400" b="0" dirty="0">
                        <a:effectLst/>
                      </a:endParaRPr>
                    </a:p>
                  </a:txBody>
                  <a:tcPr marL="64809" marR="64809" marT="0" marB="0">
                    <a:solidFill>
                      <a:schemeClr val="accent1">
                        <a:lumMod val="75000"/>
                      </a:schemeClr>
                    </a:solidFill>
                  </a:tcPr>
                </a:tc>
              </a:tr>
            </a:tbl>
          </a:graphicData>
        </a:graphic>
      </p:graphicFrame>
    </p:spTree>
    <p:extLst>
      <p:ext uri="{BB962C8B-B14F-4D97-AF65-F5344CB8AC3E}">
        <p14:creationId xmlns:p14="http://schemas.microsoft.com/office/powerpoint/2010/main" val="1444161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38200"/>
          </a:xfrm>
        </p:spPr>
        <p:txBody>
          <a:bodyPr>
            <a:normAutofit/>
          </a:bodyPr>
          <a:lstStyle/>
          <a:p>
            <a:r>
              <a:rPr lang="es-ES" sz="2800" dirty="0" smtClean="0"/>
              <a:t>Dinámica para practicar las Preguntas del Diario</a:t>
            </a:r>
            <a:endParaRPr lang="en-US" sz="2800" dirty="0"/>
          </a:p>
        </p:txBody>
      </p:sp>
      <p:sp>
        <p:nvSpPr>
          <p:cNvPr id="3" name="Content Placeholder 2"/>
          <p:cNvSpPr>
            <a:spLocks noGrp="1"/>
          </p:cNvSpPr>
          <p:nvPr>
            <p:ph idx="1"/>
          </p:nvPr>
        </p:nvSpPr>
        <p:spPr/>
        <p:txBody>
          <a:bodyPr>
            <a:normAutofit/>
          </a:bodyPr>
          <a:lstStyle/>
          <a:p>
            <a:pPr marL="228600" marR="0" indent="-228600">
              <a:lnSpc>
                <a:spcPct val="115000"/>
              </a:lnSpc>
              <a:spcBef>
                <a:spcPts val="0"/>
              </a:spcBef>
              <a:spcAft>
                <a:spcPts val="0"/>
              </a:spcAft>
              <a:buFont typeface="+mj-lt"/>
              <a:buAutoNum type="arabicPeriod"/>
            </a:pPr>
            <a:r>
              <a:rPr lang="es-ES" sz="2400" dirty="0"/>
              <a:t>¿Como vives tu llamado bautismal a ser un discípulo misionero?</a:t>
            </a:r>
            <a:endParaRPr lang="en-US" sz="2400" dirty="0"/>
          </a:p>
          <a:p>
            <a:pPr marL="109728" indent="0">
              <a:buNone/>
            </a:pPr>
            <a:endParaRPr lang="es-ES" sz="2400" dirty="0" smtClean="0">
              <a:solidFill>
                <a:srgbClr val="FF0000"/>
              </a:solidFill>
            </a:endParaRPr>
          </a:p>
          <a:p>
            <a:pPr marL="109728" indent="0">
              <a:buNone/>
            </a:pPr>
            <a:r>
              <a:rPr lang="es-ES" sz="2400" dirty="0" smtClean="0">
                <a:solidFill>
                  <a:srgbClr val="FF0000"/>
                </a:solidFill>
              </a:rPr>
              <a:t>Que compartir (corto) y que responder al que encuentres</a:t>
            </a:r>
          </a:p>
          <a:p>
            <a:pPr marL="109728" indent="0">
              <a:buNone/>
            </a:pPr>
            <a:r>
              <a:rPr lang="es-ES" sz="2400" dirty="0" smtClean="0">
                <a:solidFill>
                  <a:srgbClr val="FF0000"/>
                </a:solidFill>
              </a:rPr>
              <a:t/>
            </a:r>
            <a:br>
              <a:rPr lang="es-ES" sz="2400" dirty="0" smtClean="0">
                <a:solidFill>
                  <a:srgbClr val="FF0000"/>
                </a:solidFill>
              </a:rPr>
            </a:br>
            <a:r>
              <a:rPr lang="es-ES" sz="2400" dirty="0" smtClean="0">
                <a:solidFill>
                  <a:schemeClr val="accent3">
                    <a:lumMod val="50000"/>
                  </a:schemeClr>
                </a:solidFill>
              </a:rPr>
              <a:t>2. </a:t>
            </a:r>
            <a:r>
              <a:rPr lang="es-ES" sz="2400" dirty="0" smtClean="0"/>
              <a:t>¿En </a:t>
            </a:r>
            <a:r>
              <a:rPr lang="es-ES" sz="2400" dirty="0"/>
              <a:t>qué forma has respondido a la invitación del Papa Francisco de atender a las necesidades de la sociedad a la luz de nuestra identidad católica.?</a:t>
            </a:r>
            <a:endParaRPr lang="en-US" sz="2400" dirty="0"/>
          </a:p>
          <a:p>
            <a:pPr marL="109728" indent="0">
              <a:buNone/>
            </a:pPr>
            <a:endParaRPr lang="es-ES" sz="2400" dirty="0" smtClean="0">
              <a:solidFill>
                <a:srgbClr val="FF0000"/>
              </a:solidFill>
            </a:endParaRPr>
          </a:p>
          <a:p>
            <a:pPr marL="109728" indent="0">
              <a:buNone/>
            </a:pPr>
            <a:r>
              <a:rPr lang="es-ES" sz="2400" dirty="0" smtClean="0">
                <a:solidFill>
                  <a:srgbClr val="FF0000"/>
                </a:solidFill>
              </a:rPr>
              <a:t>Que </a:t>
            </a:r>
            <a:r>
              <a:rPr lang="es-ES" sz="2400" dirty="0">
                <a:solidFill>
                  <a:srgbClr val="FF0000"/>
                </a:solidFill>
              </a:rPr>
              <a:t>compartir (corto) y que responder al que encuentres</a:t>
            </a:r>
          </a:p>
        </p:txBody>
      </p:sp>
    </p:spTree>
    <p:extLst>
      <p:ext uri="{BB962C8B-B14F-4D97-AF65-F5344CB8AC3E}">
        <p14:creationId xmlns:p14="http://schemas.microsoft.com/office/powerpoint/2010/main" val="17259758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0"/>
            <a:ext cx="8686800" cy="1047979"/>
          </a:xfrm>
          <a:prstGeom prst="rect">
            <a:avLst/>
          </a:prstGeom>
        </p:spPr>
        <p:txBody>
          <a:bodyPr wrap="square">
            <a:spAutoFit/>
          </a:bodyPr>
          <a:lstStyle/>
          <a:p>
            <a:pPr marL="228600" marR="0" indent="-228600">
              <a:lnSpc>
                <a:spcPct val="115000"/>
              </a:lnSpc>
              <a:spcBef>
                <a:spcPts val="0"/>
              </a:spcBef>
              <a:spcAft>
                <a:spcPts val="0"/>
              </a:spcAft>
              <a:buFont typeface="+mj-lt"/>
              <a:buAutoNum type="arabicPeriod"/>
            </a:pPr>
            <a:endParaRPr lang="es-ES" dirty="0" smtClean="0"/>
          </a:p>
          <a:p>
            <a:pPr marL="228600" marR="0" indent="-228600">
              <a:lnSpc>
                <a:spcPct val="115000"/>
              </a:lnSpc>
              <a:spcBef>
                <a:spcPts val="0"/>
              </a:spcBef>
              <a:spcAft>
                <a:spcPts val="0"/>
              </a:spcAft>
              <a:buFont typeface="+mj-lt"/>
              <a:buAutoNum type="arabicPeriod"/>
            </a:pPr>
            <a:endParaRPr lang="es-ES" dirty="0"/>
          </a:p>
          <a:p>
            <a:pPr marL="228600" marR="0" indent="-228600">
              <a:lnSpc>
                <a:spcPct val="115000"/>
              </a:lnSpc>
              <a:spcBef>
                <a:spcPts val="0"/>
              </a:spcBef>
              <a:spcAft>
                <a:spcPts val="0"/>
              </a:spcAft>
              <a:buFont typeface="+mj-lt"/>
              <a:buAutoNum type="arabicPeriod"/>
            </a:pPr>
            <a:endParaRPr lang="en-US" dirty="0"/>
          </a:p>
        </p:txBody>
      </p:sp>
      <p:sp>
        <p:nvSpPr>
          <p:cNvPr id="5" name="Rectangle 4"/>
          <p:cNvSpPr/>
          <p:nvPr/>
        </p:nvSpPr>
        <p:spPr>
          <a:xfrm>
            <a:off x="533400" y="762000"/>
            <a:ext cx="8382000" cy="461665"/>
          </a:xfrm>
          <a:prstGeom prst="rect">
            <a:avLst/>
          </a:prstGeom>
        </p:spPr>
        <p:txBody>
          <a:bodyPr wrap="square">
            <a:spAutoFit/>
          </a:bodyPr>
          <a:lstStyle/>
          <a:p>
            <a:r>
              <a:rPr lang="es-ES" sz="2400" dirty="0">
                <a:solidFill>
                  <a:srgbClr val="FF0000"/>
                </a:solidFill>
              </a:rPr>
              <a:t>Dinámica para practicar las Preguntas del Diario</a:t>
            </a:r>
            <a:endParaRPr lang="en-US" sz="2400" dirty="0">
              <a:solidFill>
                <a:srgbClr val="FF0000"/>
              </a:solidFill>
            </a:endParaRPr>
          </a:p>
        </p:txBody>
      </p:sp>
      <p:sp>
        <p:nvSpPr>
          <p:cNvPr id="6" name="Rectangle 5"/>
          <p:cNvSpPr/>
          <p:nvPr/>
        </p:nvSpPr>
        <p:spPr>
          <a:xfrm>
            <a:off x="457200" y="1540790"/>
            <a:ext cx="8458200" cy="3947747"/>
          </a:xfrm>
          <a:prstGeom prst="rect">
            <a:avLst/>
          </a:prstGeom>
        </p:spPr>
        <p:txBody>
          <a:bodyPr wrap="square">
            <a:spAutoFit/>
          </a:bodyPr>
          <a:lstStyle/>
          <a:p>
            <a:pPr>
              <a:lnSpc>
                <a:spcPct val="115000"/>
              </a:lnSpc>
              <a:spcAft>
                <a:spcPts val="1000"/>
              </a:spcAft>
            </a:pPr>
            <a:r>
              <a:rPr lang="es-ES" sz="2400" dirty="0" smtClean="0"/>
              <a:t>3. </a:t>
            </a:r>
            <a:r>
              <a:rPr lang="es-ES" sz="2400" dirty="0"/>
              <a:t>¿Nombra algunos ejemplos de obras de misericordia que se  ofrecen en las parroquias y han dado buen resultado?</a:t>
            </a:r>
            <a:endParaRPr lang="en-US" sz="2400" dirty="0"/>
          </a:p>
          <a:p>
            <a:pPr>
              <a:lnSpc>
                <a:spcPct val="115000"/>
              </a:lnSpc>
              <a:spcAft>
                <a:spcPts val="1000"/>
              </a:spcAft>
            </a:pPr>
            <a:r>
              <a:rPr lang="es-ES" sz="2400" dirty="0">
                <a:solidFill>
                  <a:srgbClr val="FF0000"/>
                </a:solidFill>
              </a:rPr>
              <a:t>Que compartir (corto) y que responder al que </a:t>
            </a:r>
            <a:r>
              <a:rPr lang="es-ES" sz="2400" dirty="0" smtClean="0">
                <a:solidFill>
                  <a:srgbClr val="FF0000"/>
                </a:solidFill>
              </a:rPr>
              <a:t>encuentres</a:t>
            </a:r>
          </a:p>
          <a:p>
            <a:pPr>
              <a:lnSpc>
                <a:spcPct val="115000"/>
              </a:lnSpc>
              <a:spcAft>
                <a:spcPts val="1000"/>
              </a:spcAft>
            </a:pPr>
            <a:endParaRPr lang="es-ES" sz="2400" dirty="0">
              <a:solidFill>
                <a:srgbClr val="FF0000"/>
              </a:solidFill>
            </a:endParaRPr>
          </a:p>
          <a:p>
            <a:pPr marR="0">
              <a:lnSpc>
                <a:spcPct val="115000"/>
              </a:lnSpc>
              <a:spcBef>
                <a:spcPts val="0"/>
              </a:spcBef>
              <a:spcAft>
                <a:spcPts val="1000"/>
              </a:spcAft>
            </a:pPr>
            <a:r>
              <a:rPr lang="es-ES" sz="2400" dirty="0" smtClean="0"/>
              <a:t>4 ¿Qué </a:t>
            </a:r>
            <a:r>
              <a:rPr lang="es-ES" sz="2400" dirty="0"/>
              <a:t>tipo de hospitalidad ofrecen nuestras parroquias? Identifica tres maneras  en que se ha expresado. ¿Lo consideras </a:t>
            </a:r>
            <a:r>
              <a:rPr lang="es-ES" sz="2400" dirty="0" smtClean="0"/>
              <a:t>suficiente?</a:t>
            </a:r>
            <a:endParaRPr lang="es-ES" sz="2400" dirty="0">
              <a:solidFill>
                <a:srgbClr val="FF0000"/>
              </a:solidFill>
            </a:endParaRPr>
          </a:p>
          <a:p>
            <a:pPr marL="109728" indent="0">
              <a:buNone/>
            </a:pPr>
            <a:r>
              <a:rPr lang="es-ES" sz="2400" dirty="0">
                <a:solidFill>
                  <a:srgbClr val="FF0000"/>
                </a:solidFill>
              </a:rPr>
              <a:t>Que compartir (corto) y que responder al que encuentres</a:t>
            </a:r>
          </a:p>
        </p:txBody>
      </p:sp>
    </p:spTree>
    <p:extLst>
      <p:ext uri="{BB962C8B-B14F-4D97-AF65-F5344CB8AC3E}">
        <p14:creationId xmlns:p14="http://schemas.microsoft.com/office/powerpoint/2010/main" val="2286948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686800" cy="1066800"/>
          </a:xfrm>
        </p:spPr>
        <p:txBody>
          <a:bodyPr>
            <a:normAutofit/>
          </a:bodyPr>
          <a:lstStyle/>
          <a:p>
            <a:r>
              <a:rPr lang="es-ES" sz="3200" b="1" dirty="0" smtClean="0"/>
              <a:t>Sesión 5: </a:t>
            </a:r>
            <a:r>
              <a:rPr lang="es-ES" sz="3200" b="1" dirty="0"/>
              <a:t>Festejando la </a:t>
            </a:r>
            <a:r>
              <a:rPr lang="es-ES" sz="3200" b="1" dirty="0" smtClean="0"/>
              <a:t>Alegría </a:t>
            </a:r>
            <a:r>
              <a:rPr lang="es-ES" sz="3200" b="1" dirty="0"/>
              <a:t>de ser </a:t>
            </a:r>
            <a:r>
              <a:rPr lang="es-ES" sz="3200" b="1" dirty="0" smtClean="0"/>
              <a:t>Discípulos </a:t>
            </a:r>
            <a:r>
              <a:rPr lang="es-ES" sz="3200" b="1" dirty="0"/>
              <a:t>M</a:t>
            </a:r>
            <a:r>
              <a:rPr lang="es-ES" sz="3200" b="1" dirty="0" smtClean="0"/>
              <a:t>isioneros</a:t>
            </a:r>
            <a:endParaRPr lang="en-US" sz="3200" b="1" dirty="0"/>
          </a:p>
        </p:txBody>
      </p:sp>
      <p:sp>
        <p:nvSpPr>
          <p:cNvPr id="3" name="Content Placeholder 2"/>
          <p:cNvSpPr>
            <a:spLocks noGrp="1"/>
          </p:cNvSpPr>
          <p:nvPr>
            <p:ph idx="1"/>
          </p:nvPr>
        </p:nvSpPr>
        <p:spPr>
          <a:xfrm>
            <a:off x="457200" y="2057400"/>
            <a:ext cx="8229600" cy="4517136"/>
          </a:xfrm>
        </p:spPr>
        <p:txBody>
          <a:bodyPr>
            <a:normAutofit fontScale="92500" lnSpcReduction="10000"/>
          </a:bodyPr>
          <a:lstStyle/>
          <a:p>
            <a:pPr marL="365760" lvl="3" indent="-256032">
              <a:buClr>
                <a:schemeClr val="accent3"/>
              </a:buClr>
              <a:buFont typeface="Courier New" panose="02070309020205020404" pitchFamily="49" charset="0"/>
              <a:buChar char="o"/>
            </a:pPr>
            <a:r>
              <a:rPr lang="es-ES" sz="2400" b="1" dirty="0">
                <a:solidFill>
                  <a:schemeClr val="accent2"/>
                </a:solidFill>
              </a:rPr>
              <a:t>Símbolos y </a:t>
            </a:r>
            <a:r>
              <a:rPr lang="es-ES" sz="2400" b="1" dirty="0" smtClean="0">
                <a:solidFill>
                  <a:schemeClr val="accent2"/>
                </a:solidFill>
              </a:rPr>
              <a:t>Materiales</a:t>
            </a:r>
            <a:r>
              <a:rPr lang="es-ES" sz="2400" b="1" dirty="0">
                <a:solidFill>
                  <a:schemeClr val="accent2"/>
                </a:solidFill>
              </a:rPr>
              <a:t> Necesarios</a:t>
            </a:r>
            <a:r>
              <a:rPr lang="es-ES" dirty="0"/>
              <a:t/>
            </a:r>
            <a:br>
              <a:rPr lang="es-ES" dirty="0"/>
            </a:br>
            <a:endParaRPr lang="es-ES" sz="800" dirty="0"/>
          </a:p>
          <a:p>
            <a:pPr marL="365760" lvl="3" indent="-256032">
              <a:buClr>
                <a:schemeClr val="accent3"/>
              </a:buClr>
              <a:buFont typeface="Courier New" panose="02070309020205020404" pitchFamily="49" charset="0"/>
              <a:buChar char="o"/>
            </a:pPr>
            <a:endParaRPr lang="es-ES" sz="800" dirty="0" smtClean="0">
              <a:solidFill>
                <a:srgbClr val="002060"/>
              </a:solidFill>
            </a:endParaRPr>
          </a:p>
          <a:p>
            <a:pPr marL="109728" lvl="3" indent="0">
              <a:buClr>
                <a:schemeClr val="accent3"/>
              </a:buClr>
              <a:buNone/>
            </a:pPr>
            <a:r>
              <a:rPr lang="es-ES" sz="2400" dirty="0" smtClean="0">
                <a:solidFill>
                  <a:srgbClr val="002060"/>
                </a:solidFill>
              </a:rPr>
              <a:t>Cruz Grande</a:t>
            </a:r>
            <a:br>
              <a:rPr lang="es-ES" sz="2400" dirty="0" smtClean="0">
                <a:solidFill>
                  <a:srgbClr val="002060"/>
                </a:solidFill>
              </a:rPr>
            </a:br>
            <a:endParaRPr lang="es-ES" sz="2400" dirty="0">
              <a:solidFill>
                <a:srgbClr val="002060"/>
              </a:solidFill>
            </a:endParaRPr>
          </a:p>
          <a:p>
            <a:pPr marL="109728" indent="0">
              <a:buNone/>
            </a:pPr>
            <a:r>
              <a:rPr lang="es-ES" sz="2400" dirty="0" smtClean="0">
                <a:solidFill>
                  <a:srgbClr val="002060"/>
                </a:solidFill>
              </a:rPr>
              <a:t>Imagen </a:t>
            </a:r>
            <a:r>
              <a:rPr lang="es-ES" sz="2400" dirty="0">
                <a:solidFill>
                  <a:srgbClr val="002060"/>
                </a:solidFill>
              </a:rPr>
              <a:t>del Camino en el </a:t>
            </a:r>
            <a:r>
              <a:rPr lang="es-ES" sz="2400" dirty="0" smtClean="0">
                <a:solidFill>
                  <a:srgbClr val="002060"/>
                </a:solidFill>
              </a:rPr>
              <a:t>centro</a:t>
            </a:r>
            <a:br>
              <a:rPr lang="es-ES" sz="2400" dirty="0" smtClean="0">
                <a:solidFill>
                  <a:srgbClr val="002060"/>
                </a:solidFill>
              </a:rPr>
            </a:br>
            <a:r>
              <a:rPr lang="es-ES" sz="2400" dirty="0" smtClean="0">
                <a:solidFill>
                  <a:srgbClr val="002060"/>
                </a:solidFill>
              </a:rPr>
              <a:t/>
            </a:r>
            <a:br>
              <a:rPr lang="es-ES" sz="2400" dirty="0" smtClean="0">
                <a:solidFill>
                  <a:srgbClr val="002060"/>
                </a:solidFill>
              </a:rPr>
            </a:br>
            <a:r>
              <a:rPr lang="es-ES" sz="2400" dirty="0" smtClean="0">
                <a:solidFill>
                  <a:srgbClr val="002060"/>
                </a:solidFill>
              </a:rPr>
              <a:t>Cesta </a:t>
            </a:r>
            <a:r>
              <a:rPr lang="es-ES" sz="2400" dirty="0">
                <a:solidFill>
                  <a:srgbClr val="002060"/>
                </a:solidFill>
              </a:rPr>
              <a:t>con </a:t>
            </a:r>
            <a:r>
              <a:rPr lang="es-ES" sz="2400" dirty="0" smtClean="0">
                <a:solidFill>
                  <a:srgbClr val="002060"/>
                </a:solidFill>
              </a:rPr>
              <a:t>las Cruces del </a:t>
            </a:r>
            <a:r>
              <a:rPr lang="es-ES" sz="2400" dirty="0">
                <a:solidFill>
                  <a:srgbClr val="002060"/>
                </a:solidFill>
              </a:rPr>
              <a:t>V </a:t>
            </a:r>
            <a:r>
              <a:rPr lang="es-ES" sz="2400" dirty="0" smtClean="0">
                <a:solidFill>
                  <a:srgbClr val="002060"/>
                </a:solidFill>
              </a:rPr>
              <a:t>Encuentro</a:t>
            </a:r>
            <a:r>
              <a:rPr lang="es-ES" sz="2400" dirty="0">
                <a:solidFill>
                  <a:srgbClr val="002060"/>
                </a:solidFill>
              </a:rPr>
              <a:t/>
            </a:r>
            <a:br>
              <a:rPr lang="es-ES" sz="2400" dirty="0">
                <a:solidFill>
                  <a:srgbClr val="002060"/>
                </a:solidFill>
              </a:rPr>
            </a:br>
            <a:r>
              <a:rPr lang="es-ES" sz="2400" dirty="0" smtClean="0">
                <a:solidFill>
                  <a:srgbClr val="002060"/>
                </a:solidFill>
              </a:rPr>
              <a:t/>
            </a:r>
            <a:br>
              <a:rPr lang="es-ES" sz="2400" dirty="0" smtClean="0">
                <a:solidFill>
                  <a:srgbClr val="002060"/>
                </a:solidFill>
              </a:rPr>
            </a:br>
            <a:r>
              <a:rPr lang="es-ES" sz="2400" dirty="0" smtClean="0">
                <a:solidFill>
                  <a:srgbClr val="002060"/>
                </a:solidFill>
              </a:rPr>
              <a:t>Vela </a:t>
            </a:r>
            <a:r>
              <a:rPr lang="es-ES" sz="2400" dirty="0">
                <a:solidFill>
                  <a:srgbClr val="002060"/>
                </a:solidFill>
              </a:rPr>
              <a:t>y Biblia abierta</a:t>
            </a:r>
            <a:br>
              <a:rPr lang="es-ES" sz="2400" dirty="0">
                <a:solidFill>
                  <a:srgbClr val="002060"/>
                </a:solidFill>
              </a:rPr>
            </a:br>
            <a:r>
              <a:rPr lang="es-ES" sz="2400" dirty="0" smtClean="0">
                <a:solidFill>
                  <a:srgbClr val="002060"/>
                </a:solidFill>
              </a:rPr>
              <a:t/>
            </a:r>
            <a:br>
              <a:rPr lang="es-ES" sz="2400" dirty="0" smtClean="0">
                <a:solidFill>
                  <a:srgbClr val="002060"/>
                </a:solidFill>
              </a:rPr>
            </a:br>
            <a:r>
              <a:rPr lang="es-ES" sz="2400" dirty="0" smtClean="0">
                <a:solidFill>
                  <a:srgbClr val="002060"/>
                </a:solidFill>
              </a:rPr>
              <a:t>Oración</a:t>
            </a:r>
          </a:p>
          <a:p>
            <a:pPr lvl="3">
              <a:buFont typeface="Wingdings" panose="05000000000000000000" pitchFamily="2" charset="2"/>
              <a:buChar char="ü"/>
            </a:pPr>
            <a:r>
              <a:rPr lang="es-ES" dirty="0" smtClean="0">
                <a:solidFill>
                  <a:srgbClr val="FF0000"/>
                </a:solidFill>
              </a:rPr>
              <a:t>Mesa</a:t>
            </a:r>
            <a:r>
              <a:rPr lang="es-ES" dirty="0" smtClean="0"/>
              <a:t> </a:t>
            </a:r>
            <a:r>
              <a:rPr lang="es-ES" dirty="0" smtClean="0">
                <a:solidFill>
                  <a:srgbClr val="002060"/>
                </a:solidFill>
              </a:rPr>
              <a:t>con una </a:t>
            </a:r>
            <a:r>
              <a:rPr lang="es-ES" dirty="0">
                <a:solidFill>
                  <a:srgbClr val="FF0000"/>
                </a:solidFill>
              </a:rPr>
              <a:t>corona de flores</a:t>
            </a:r>
            <a:r>
              <a:rPr lang="es-ES" dirty="0"/>
              <a:t> </a:t>
            </a:r>
            <a:r>
              <a:rPr lang="es-ES" dirty="0">
                <a:solidFill>
                  <a:srgbClr val="002060"/>
                </a:solidFill>
              </a:rPr>
              <a:t>y </a:t>
            </a:r>
            <a:r>
              <a:rPr lang="es-ES" dirty="0" smtClean="0">
                <a:solidFill>
                  <a:srgbClr val="FF0000"/>
                </a:solidFill>
              </a:rPr>
              <a:t>tela/mantel blanco</a:t>
            </a:r>
          </a:p>
          <a:p>
            <a:pPr lvl="3">
              <a:buFont typeface="Wingdings" panose="05000000000000000000" pitchFamily="2" charset="2"/>
              <a:buChar char="ü"/>
            </a:pPr>
            <a:r>
              <a:rPr lang="es-ES" dirty="0" smtClean="0">
                <a:solidFill>
                  <a:srgbClr val="FF0000"/>
                </a:solidFill>
              </a:rPr>
              <a:t>Papel </a:t>
            </a:r>
            <a:r>
              <a:rPr lang="es-ES" dirty="0">
                <a:solidFill>
                  <a:srgbClr val="FF0000"/>
                </a:solidFill>
              </a:rPr>
              <a:t>blanco cruz </a:t>
            </a:r>
            <a:r>
              <a:rPr lang="es-ES" dirty="0">
                <a:solidFill>
                  <a:srgbClr val="002060"/>
                </a:solidFill>
              </a:rPr>
              <a:t>y</a:t>
            </a:r>
            <a:r>
              <a:rPr lang="es-ES" dirty="0"/>
              <a:t> </a:t>
            </a:r>
            <a:r>
              <a:rPr lang="es-ES" dirty="0" smtClean="0">
                <a:solidFill>
                  <a:srgbClr val="FF0000"/>
                </a:solidFill>
              </a:rPr>
              <a:t>lapiceros</a:t>
            </a:r>
            <a:endParaRPr lang="es-ES" dirty="0" smtClean="0"/>
          </a:p>
          <a:p>
            <a:pPr lvl="3">
              <a:buFont typeface="Wingdings" panose="05000000000000000000" pitchFamily="2" charset="2"/>
              <a:buChar char="ü"/>
            </a:pPr>
            <a:r>
              <a:rPr lang="es-ES" dirty="0" smtClean="0">
                <a:solidFill>
                  <a:srgbClr val="FF0000"/>
                </a:solidFill>
              </a:rPr>
              <a:t>Cinta </a:t>
            </a:r>
            <a:r>
              <a:rPr lang="es-ES" dirty="0" err="1" smtClean="0">
                <a:solidFill>
                  <a:srgbClr val="FF0000"/>
                </a:solidFill>
              </a:rPr>
              <a:t>scotch</a:t>
            </a:r>
            <a:endParaRPr lang="en-US" dirty="0" smtClean="0">
              <a:solidFill>
                <a:srgbClr val="FF0000"/>
              </a:solidFill>
            </a:endParaRPr>
          </a:p>
        </p:txBody>
      </p:sp>
      <p:pic>
        <p:nvPicPr>
          <p:cNvPr id="28674" name="Picture 2" descr="Image result for wreath of flowers"/>
          <p:cNvPicPr>
            <a:picLocks noChangeAspect="1" noChangeArrowheads="1"/>
          </p:cNvPicPr>
          <p:nvPr/>
        </p:nvPicPr>
        <p:blipFill>
          <a:blip r:embed="rId3" cstate="print"/>
          <a:srcRect/>
          <a:stretch>
            <a:fillRect/>
          </a:stretch>
        </p:blipFill>
        <p:spPr bwMode="auto">
          <a:xfrm>
            <a:off x="6324600" y="2819400"/>
            <a:ext cx="2353699" cy="1752600"/>
          </a:xfrm>
          <a:prstGeom prst="rect">
            <a:avLst/>
          </a:prstGeom>
          <a:noFill/>
        </p:spPr>
      </p:pic>
      <p:sp>
        <p:nvSpPr>
          <p:cNvPr id="28676" name="AutoShape 4" descr="Image result for large cro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Image result for prayer ta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4" name="Picture 12" descr="Image result for white cloth"/>
          <p:cNvPicPr>
            <a:picLocks noChangeAspect="1" noChangeArrowheads="1"/>
          </p:cNvPicPr>
          <p:nvPr/>
        </p:nvPicPr>
        <p:blipFill>
          <a:blip r:embed="rId4" cstate="print"/>
          <a:srcRect/>
          <a:stretch>
            <a:fillRect/>
          </a:stretch>
        </p:blipFill>
        <p:spPr bwMode="auto">
          <a:xfrm>
            <a:off x="6088271" y="1219200"/>
            <a:ext cx="2840354" cy="1600200"/>
          </a:xfrm>
          <a:prstGeom prst="rect">
            <a:avLst/>
          </a:prstGeom>
          <a:noFill/>
        </p:spPr>
      </p:pic>
      <p:pic>
        <p:nvPicPr>
          <p:cNvPr id="1026" name="Picture 2" descr="C:\Users\mcovani\AppData\Local\Microsoft\Windows\Temporary Internet Files\Content.Outlook\FTMA4SN8\IMG_257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599689" y="4943475"/>
            <a:ext cx="1752601" cy="1314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89128"/>
            <a:ext cx="8229600" cy="1143000"/>
          </a:xfrm>
        </p:spPr>
        <p:txBody>
          <a:bodyPr>
            <a:noAutofit/>
          </a:bodyPr>
          <a:lstStyle/>
          <a:p>
            <a:r>
              <a:rPr lang="en-US" sz="3200" b="1" dirty="0" err="1" smtClean="0"/>
              <a:t>Responsabilidades</a:t>
            </a:r>
            <a:r>
              <a:rPr lang="en-US" sz="3200" b="1" dirty="0" smtClean="0"/>
              <a:t> de </a:t>
            </a:r>
            <a:r>
              <a:rPr lang="en-US" sz="3200" b="1" dirty="0" err="1" smtClean="0"/>
              <a:t>los</a:t>
            </a:r>
            <a:r>
              <a:rPr lang="en-US" sz="3200" b="1" dirty="0" smtClean="0"/>
              <a:t> </a:t>
            </a:r>
            <a:r>
              <a:rPr lang="en-US" sz="3200" b="1" dirty="0" err="1" smtClean="0"/>
              <a:t>Facilitadores</a:t>
            </a:r>
            <a:r>
              <a:rPr lang="en-US" sz="3200" b="1" dirty="0" smtClean="0"/>
              <a:t> de </a:t>
            </a:r>
            <a:r>
              <a:rPr lang="es-ES" sz="3200" b="1" dirty="0" smtClean="0">
                <a:solidFill>
                  <a:schemeClr val="tx1"/>
                </a:solidFill>
              </a:rPr>
              <a:t>Pequeños </a:t>
            </a:r>
            <a:r>
              <a:rPr lang="es-ES" sz="3200" b="1" dirty="0">
                <a:solidFill>
                  <a:schemeClr val="tx1"/>
                </a:solidFill>
              </a:rPr>
              <a:t>Grupos</a:t>
            </a:r>
            <a:r>
              <a:rPr lang="es-ES" sz="3600" b="1" dirty="0">
                <a:solidFill>
                  <a:schemeClr val="tx1"/>
                </a:solidFill>
              </a:rPr>
              <a:t> </a:t>
            </a:r>
            <a:endParaRPr lang="en-US" sz="3600" b="1" dirty="0">
              <a:solidFill>
                <a:schemeClr val="tx1"/>
              </a:solidFill>
            </a:endParaRPr>
          </a:p>
        </p:txBody>
      </p:sp>
      <p:sp>
        <p:nvSpPr>
          <p:cNvPr id="3" name="Content Placeholder 2"/>
          <p:cNvSpPr>
            <a:spLocks noGrp="1"/>
          </p:cNvSpPr>
          <p:nvPr>
            <p:ph idx="1"/>
          </p:nvPr>
        </p:nvSpPr>
        <p:spPr>
          <a:xfrm>
            <a:off x="152400" y="1910687"/>
            <a:ext cx="8839200" cy="4953000"/>
          </a:xfrm>
        </p:spPr>
        <p:txBody>
          <a:bodyPr>
            <a:normAutofit/>
          </a:bodyPr>
          <a:lstStyle/>
          <a:p>
            <a:pPr marL="514350" indent="-514350">
              <a:buFont typeface="+mj-lt"/>
              <a:buAutoNum type="arabicPeriod"/>
            </a:pPr>
            <a:r>
              <a:rPr lang="en-US" sz="2400" dirty="0">
                <a:solidFill>
                  <a:srgbClr val="FF0000"/>
                </a:solidFill>
              </a:rPr>
              <a:t>P</a:t>
            </a:r>
            <a:r>
              <a:rPr lang="es-ES" sz="2400" dirty="0" smtClean="0">
                <a:solidFill>
                  <a:srgbClr val="FF0000"/>
                </a:solidFill>
              </a:rPr>
              <a:t>reparar </a:t>
            </a:r>
            <a:r>
              <a:rPr lang="es-ES" sz="2400" dirty="0">
                <a:solidFill>
                  <a:srgbClr val="FF0000"/>
                </a:solidFill>
              </a:rPr>
              <a:t>el espacio </a:t>
            </a:r>
            <a:r>
              <a:rPr lang="es-ES" sz="2400" dirty="0"/>
              <a:t>para que el grupo se reúna</a:t>
            </a:r>
            <a:r>
              <a:rPr lang="es-ES" sz="2400" dirty="0" smtClean="0"/>
              <a:t>.</a:t>
            </a:r>
            <a:br>
              <a:rPr lang="es-ES" sz="2400" dirty="0" smtClean="0"/>
            </a:br>
            <a:endParaRPr lang="es-ES" sz="800" dirty="0"/>
          </a:p>
          <a:p>
            <a:pPr marL="514350" indent="-514350">
              <a:buFont typeface="+mj-lt"/>
              <a:buAutoNum type="arabicPeriod"/>
            </a:pPr>
            <a:r>
              <a:rPr lang="es-ES" sz="2400" smtClean="0">
                <a:solidFill>
                  <a:srgbClr val="FF0000"/>
                </a:solidFill>
              </a:rPr>
              <a:t>Guíar </a:t>
            </a:r>
            <a:r>
              <a:rPr lang="es-ES" sz="2400" dirty="0">
                <a:solidFill>
                  <a:srgbClr val="FF0000"/>
                </a:solidFill>
              </a:rPr>
              <a:t>la conversación</a:t>
            </a:r>
            <a:r>
              <a:rPr lang="es-ES" sz="2400" dirty="0"/>
              <a:t>, asegurando que todos son bienvenidos y tiene la oportunidad de participar</a:t>
            </a:r>
            <a:r>
              <a:rPr lang="es-ES" sz="2400" dirty="0" smtClean="0"/>
              <a:t>.</a:t>
            </a:r>
            <a:br>
              <a:rPr lang="es-ES" sz="2400" dirty="0" smtClean="0"/>
            </a:br>
            <a:endParaRPr lang="es-ES" sz="800" dirty="0"/>
          </a:p>
          <a:p>
            <a:pPr marL="514350" indent="-514350">
              <a:buFont typeface="+mj-lt"/>
              <a:buAutoNum type="arabicPeriod"/>
            </a:pPr>
            <a:r>
              <a:rPr lang="es-ES" sz="2400" dirty="0">
                <a:solidFill>
                  <a:srgbClr val="FF0000"/>
                </a:solidFill>
              </a:rPr>
              <a:t>Adquirir y distribuir los símbolos</a:t>
            </a:r>
            <a:r>
              <a:rPr lang="es-ES" sz="2400" dirty="0"/>
              <a:t> y cualquier otro material que se utilice para cada una de las sesiones</a:t>
            </a:r>
            <a:r>
              <a:rPr lang="es-ES" sz="2400" dirty="0" smtClean="0"/>
              <a:t>.</a:t>
            </a:r>
            <a:br>
              <a:rPr lang="es-ES" sz="2400" dirty="0" smtClean="0"/>
            </a:br>
            <a:endParaRPr lang="es-ES" sz="800" dirty="0"/>
          </a:p>
          <a:p>
            <a:pPr marL="514350" indent="-514350">
              <a:buFont typeface="+mj-lt"/>
              <a:buAutoNum type="arabicPeriod"/>
            </a:pPr>
            <a:r>
              <a:rPr lang="es-ES" sz="2400" dirty="0">
                <a:solidFill>
                  <a:srgbClr val="FF0000"/>
                </a:solidFill>
              </a:rPr>
              <a:t>Mantener </a:t>
            </a:r>
            <a:r>
              <a:rPr lang="es-ES" sz="2400" dirty="0" smtClean="0">
                <a:solidFill>
                  <a:srgbClr val="FF0000"/>
                </a:solidFill>
              </a:rPr>
              <a:t>Información </a:t>
            </a:r>
            <a:r>
              <a:rPr lang="es-ES" sz="2400" dirty="0"/>
              <a:t>de quién participó en las sesiones, respetando la privacidad y la confidencialidad</a:t>
            </a:r>
            <a:r>
              <a:rPr lang="es-ES" sz="2400" dirty="0" smtClean="0"/>
              <a:t>.</a:t>
            </a:r>
            <a:br>
              <a:rPr lang="es-ES" sz="2400" dirty="0" smtClean="0"/>
            </a:br>
            <a:endParaRPr lang="es-ES" sz="800" dirty="0"/>
          </a:p>
          <a:p>
            <a:pPr marL="514350" indent="-514350">
              <a:buFont typeface="+mj-lt"/>
              <a:buAutoNum type="arabicPeriod"/>
            </a:pPr>
            <a:r>
              <a:rPr lang="es-ES" sz="2400" dirty="0" err="1" smtClean="0">
                <a:solidFill>
                  <a:srgbClr val="FF0000"/>
                </a:solidFill>
              </a:rPr>
              <a:t>Envíar</a:t>
            </a:r>
            <a:r>
              <a:rPr lang="es-ES" sz="2400" dirty="0" smtClean="0">
                <a:solidFill>
                  <a:srgbClr val="FF0000"/>
                </a:solidFill>
              </a:rPr>
              <a:t> </a:t>
            </a:r>
            <a:r>
              <a:rPr lang="es-ES" sz="2400" dirty="0">
                <a:solidFill>
                  <a:srgbClr val="FF0000"/>
                </a:solidFill>
              </a:rPr>
              <a:t>un informe</a:t>
            </a:r>
            <a:r>
              <a:rPr lang="es-ES" sz="2400" dirty="0"/>
              <a:t> al Equipo de Encuentro Parroquial (o </a:t>
            </a:r>
            <a:r>
              <a:rPr lang="es-ES" sz="2400" dirty="0" smtClean="0"/>
              <a:t>al párroco si es un grupo parroquial) </a:t>
            </a:r>
            <a:r>
              <a:rPr lang="es-ES" sz="2400" dirty="0"/>
              <a:t>al final de la experiencia de </a:t>
            </a:r>
            <a:r>
              <a:rPr lang="es-ES" sz="2400" dirty="0" smtClean="0"/>
              <a:t>las cinco </a:t>
            </a:r>
            <a:r>
              <a:rPr lang="es-ES" sz="2400" dirty="0"/>
              <a:t>sesiones</a:t>
            </a:r>
            <a:r>
              <a:rPr lang="en-US" sz="2400" dirty="0" smtClean="0"/>
              <a:t> </a:t>
            </a:r>
            <a:endParaRPr lang="en-US" sz="2400" dirty="0">
              <a:solidFill>
                <a:srgbClr val="FF0000"/>
              </a:solidFill>
            </a:endParaRPr>
          </a:p>
        </p:txBody>
      </p:sp>
      <p:pic>
        <p:nvPicPr>
          <p:cNvPr id="4" name="Picture 3" descr="/Users/patriciajimenez/Desktop/Current V Enc Projects/Vencuentro Logo/Logos for Web/Bilingual/V-EncuentoLogo-bilingual-Horizont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164239"/>
            <a:ext cx="2438400" cy="609600"/>
          </a:xfrm>
          <a:prstGeom prst="rect">
            <a:avLst/>
          </a:prstGeom>
          <a:noFill/>
          <a:ln>
            <a:noFill/>
          </a:ln>
        </p:spPr>
      </p:pic>
      <p:pic>
        <p:nvPicPr>
          <p:cNvPr id="5" name="Picture 10" descr="Image result for prayer table"/>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Lst>
          </a:blip>
          <a:srcRect/>
          <a:stretch>
            <a:fillRect/>
          </a:stretch>
        </p:blipFill>
        <p:spPr bwMode="auto">
          <a:xfrm>
            <a:off x="7332260" y="1188493"/>
            <a:ext cx="1524000" cy="1143000"/>
          </a:xfrm>
          <a:prstGeom prst="rect">
            <a:avLst/>
          </a:prstGeom>
          <a:noFill/>
        </p:spPr>
      </p:pic>
    </p:spTree>
    <p:extLst>
      <p:ext uri="{BB962C8B-B14F-4D97-AF65-F5344CB8AC3E}">
        <p14:creationId xmlns:p14="http://schemas.microsoft.com/office/powerpoint/2010/main" val="174130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762000"/>
            <a:ext cx="4572000" cy="646331"/>
          </a:xfrm>
          <a:prstGeom prst="rect">
            <a:avLst/>
          </a:prstGeom>
        </p:spPr>
        <p:txBody>
          <a:bodyPr>
            <a:spAutoFit/>
          </a:bodyPr>
          <a:lstStyle/>
          <a:p>
            <a:r>
              <a:rPr lang="es-ES" b="1" dirty="0" smtClean="0">
                <a:solidFill>
                  <a:srgbClr val="FF0000"/>
                </a:solidFill>
              </a:rPr>
              <a:t>QUINTA </a:t>
            </a:r>
            <a:r>
              <a:rPr lang="es-ES" b="1" dirty="0">
                <a:solidFill>
                  <a:srgbClr val="FF0000"/>
                </a:solidFill>
              </a:rPr>
              <a:t>SESION  comenzar con la </a:t>
            </a:r>
            <a:br>
              <a:rPr lang="es-ES" b="1" dirty="0">
                <a:solidFill>
                  <a:srgbClr val="FF0000"/>
                </a:solidFill>
              </a:rPr>
            </a:br>
            <a:r>
              <a:rPr lang="es-ES" b="1" dirty="0">
                <a:solidFill>
                  <a:srgbClr val="FF0000"/>
                </a:solidFill>
              </a:rPr>
              <a:t>Oración Compartida</a:t>
            </a:r>
            <a:r>
              <a:rPr lang="es-ES" dirty="0"/>
              <a:t> </a:t>
            </a:r>
            <a:endParaRPr lang="en-US" dirty="0"/>
          </a:p>
        </p:txBody>
      </p:sp>
      <p:sp>
        <p:nvSpPr>
          <p:cNvPr id="6" name="Rectangle 5"/>
          <p:cNvSpPr/>
          <p:nvPr/>
        </p:nvSpPr>
        <p:spPr>
          <a:xfrm>
            <a:off x="304800" y="1676400"/>
            <a:ext cx="6629400" cy="4862870"/>
          </a:xfrm>
          <a:prstGeom prst="rect">
            <a:avLst/>
          </a:prstGeom>
        </p:spPr>
        <p:txBody>
          <a:bodyPr wrap="square">
            <a:spAutoFit/>
          </a:bodyPr>
          <a:lstStyle/>
          <a:p>
            <a:pPr marL="109728" indent="0">
              <a:buNone/>
            </a:pPr>
            <a:r>
              <a:rPr lang="es-ES" dirty="0"/>
              <a:t>Canto: </a:t>
            </a:r>
            <a:r>
              <a:rPr lang="es-ES" dirty="0" smtClean="0"/>
              <a:t>Santa Maria del Camino u </a:t>
            </a:r>
            <a:r>
              <a:rPr lang="es-ES" dirty="0"/>
              <a:t>otra </a:t>
            </a:r>
            <a:r>
              <a:rPr lang="es-ES" dirty="0" smtClean="0"/>
              <a:t>apropiada</a:t>
            </a:r>
            <a:endParaRPr lang="es-ES" dirty="0"/>
          </a:p>
          <a:p>
            <a:pPr marL="109728" indent="0">
              <a:buNone/>
            </a:pPr>
            <a:r>
              <a:rPr lang="es-ES" dirty="0"/>
              <a:t>Lectura : Guía:  </a:t>
            </a:r>
            <a:r>
              <a:rPr lang="es-ES" dirty="0" smtClean="0"/>
              <a:t>pg.43 </a:t>
            </a:r>
            <a:r>
              <a:rPr lang="es-ES" dirty="0" err="1"/>
              <a:t>Lc</a:t>
            </a:r>
            <a:r>
              <a:rPr lang="es-ES" dirty="0"/>
              <a:t>. 24, </a:t>
            </a:r>
            <a:r>
              <a:rPr lang="es-ES" dirty="0" smtClean="0"/>
              <a:t>32 </a:t>
            </a:r>
            <a:r>
              <a:rPr lang="es-ES" dirty="0"/>
              <a:t>-</a:t>
            </a:r>
            <a:r>
              <a:rPr lang="es-ES" dirty="0" smtClean="0"/>
              <a:t>35</a:t>
            </a:r>
            <a:endParaRPr lang="es-ES" dirty="0"/>
          </a:p>
          <a:p>
            <a:pPr marL="109728" indent="0">
              <a:buNone/>
            </a:pPr>
            <a:r>
              <a:rPr lang="es-ES" dirty="0"/>
              <a:t>y reflexión. </a:t>
            </a:r>
            <a:endParaRPr lang="es-ES" dirty="0" smtClean="0"/>
          </a:p>
          <a:p>
            <a:pPr marL="109728" indent="0">
              <a:buNone/>
            </a:pPr>
            <a:endParaRPr lang="es-ES" dirty="0"/>
          </a:p>
          <a:p>
            <a:pPr marL="109728" indent="0">
              <a:buNone/>
            </a:pPr>
            <a:r>
              <a:rPr lang="es-ES" dirty="0"/>
              <a:t>Siguen con el Plan para la </a:t>
            </a:r>
            <a:r>
              <a:rPr lang="es-ES" dirty="0" smtClean="0"/>
              <a:t>5ta</a:t>
            </a:r>
            <a:r>
              <a:rPr lang="es-ES" dirty="0"/>
              <a:t>. Sesión</a:t>
            </a:r>
          </a:p>
          <a:p>
            <a:pPr marL="109728" indent="0">
              <a:buNone/>
            </a:pPr>
            <a:r>
              <a:rPr lang="es-ES" dirty="0"/>
              <a:t/>
            </a:r>
            <a:br>
              <a:rPr lang="es-ES" dirty="0"/>
            </a:br>
            <a:r>
              <a:rPr lang="es-ES" dirty="0"/>
              <a:t>Siguen con la practica con las </a:t>
            </a:r>
            <a:br>
              <a:rPr lang="es-ES" dirty="0"/>
            </a:br>
            <a:r>
              <a:rPr lang="es-ES" dirty="0"/>
              <a:t>preguntas del Diario diocesano de </a:t>
            </a:r>
          </a:p>
          <a:p>
            <a:pPr marL="109728" indent="0">
              <a:buNone/>
            </a:pPr>
            <a:r>
              <a:rPr lang="es-ES" dirty="0"/>
              <a:t>misión y consulta.</a:t>
            </a:r>
            <a:br>
              <a:rPr lang="es-ES" dirty="0"/>
            </a:br>
            <a:endParaRPr lang="es-ES" dirty="0"/>
          </a:p>
          <a:p>
            <a:pPr marL="109728" indent="0">
              <a:buNone/>
            </a:pPr>
            <a:r>
              <a:rPr lang="es-ES" dirty="0"/>
              <a:t>Al terminar  (Celebrar, Guía pg. </a:t>
            </a:r>
            <a:r>
              <a:rPr lang="es-ES" dirty="0" smtClean="0"/>
              <a:t>48) después </a:t>
            </a:r>
            <a:r>
              <a:rPr lang="es-ES" dirty="0"/>
              <a:t>de la siguiente oración, </a:t>
            </a:r>
            <a:r>
              <a:rPr lang="es-ES" dirty="0" smtClean="0"/>
              <a:t>se entregan las cruces  a cada uno y se los invita a decorarlas en celebración de la experiencia  (o llevar a su casa y hacerlo con los niños) y se termina </a:t>
            </a:r>
            <a:r>
              <a:rPr lang="es-ES" dirty="0"/>
              <a:t>con el Canto </a:t>
            </a:r>
            <a:r>
              <a:rPr lang="es-ES" dirty="0" smtClean="0"/>
              <a:t>“Nuestra Alegría” </a:t>
            </a:r>
            <a:r>
              <a:rPr lang="es-ES" dirty="0"/>
              <a:t>(u </a:t>
            </a:r>
            <a:r>
              <a:rPr lang="es-ES" dirty="0" smtClean="0"/>
              <a:t>otro adecuado).</a:t>
            </a:r>
            <a:endParaRPr lang="es-ES" dirty="0"/>
          </a:p>
          <a:p>
            <a:endParaRPr lang="en-US" sz="2000" dirty="0"/>
          </a:p>
          <a:p>
            <a:endParaRPr lang="en-US"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408331"/>
            <a:ext cx="3505200" cy="241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595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 y="304800"/>
            <a:ext cx="8229600" cy="1066800"/>
          </a:xfrm>
        </p:spPr>
        <p:txBody>
          <a:bodyPr>
            <a:normAutofit/>
          </a:bodyPr>
          <a:lstStyle/>
          <a:p>
            <a:r>
              <a:rPr lang="es-MX" sz="3200" dirty="0" smtClean="0"/>
              <a:t>Plan para la Sesión 5</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8078519"/>
              </p:ext>
            </p:extLst>
          </p:nvPr>
        </p:nvGraphicFramePr>
        <p:xfrm>
          <a:off x="-85060" y="1219200"/>
          <a:ext cx="9220200" cy="5643373"/>
        </p:xfrm>
        <a:graphic>
          <a:graphicData uri="http://schemas.openxmlformats.org/drawingml/2006/table">
            <a:tbl>
              <a:tblPr firstRow="1" firstCol="1" bandRow="1" bandCol="1">
                <a:tableStyleId>{5C22544A-7EE6-4342-B048-85BDC9FD1C3A}</a:tableStyleId>
              </a:tblPr>
              <a:tblGrid>
                <a:gridCol w="1029286"/>
                <a:gridCol w="1066800"/>
                <a:gridCol w="3085514"/>
                <a:gridCol w="999460"/>
                <a:gridCol w="3039140"/>
              </a:tblGrid>
              <a:tr h="5181600">
                <a:tc>
                  <a:txBody>
                    <a:bodyPr/>
                    <a:lstStyle/>
                    <a:p>
                      <a:pPr marL="0" marR="0">
                        <a:lnSpc>
                          <a:spcPct val="115000"/>
                        </a:lnSpc>
                        <a:spcBef>
                          <a:spcPts val="0"/>
                        </a:spcBef>
                        <a:spcAft>
                          <a:spcPts val="0"/>
                        </a:spcAft>
                      </a:pPr>
                      <a:r>
                        <a:rPr lang="es-MX" sz="1400" b="0" dirty="0">
                          <a:effectLst/>
                        </a:rPr>
                        <a:t>V. Festejando la alegría de ser discípulos misioneros</a:t>
                      </a:r>
                      <a:endParaRPr lang="en-US" sz="1400" b="0" dirty="0">
                        <a:effectLst/>
                        <a:latin typeface="Calibri"/>
                        <a:ea typeface="Calibri"/>
                        <a:cs typeface="Times New Roman"/>
                      </a:endParaRPr>
                    </a:p>
                  </a:txBody>
                  <a:tcPr marL="64809" marR="64809" marT="0" marB="0">
                    <a:solidFill>
                      <a:schemeClr val="accent1">
                        <a:lumMod val="75000"/>
                      </a:schemeClr>
                    </a:solidFill>
                  </a:tcPr>
                </a:tc>
                <a:tc>
                  <a:txBody>
                    <a:bodyPr/>
                    <a:lstStyle/>
                    <a:p>
                      <a:pPr marL="0" marR="0">
                        <a:lnSpc>
                          <a:spcPct val="115000"/>
                        </a:lnSpc>
                        <a:spcBef>
                          <a:spcPts val="0"/>
                        </a:spcBef>
                        <a:spcAft>
                          <a:spcPts val="0"/>
                        </a:spcAft>
                      </a:pPr>
                      <a:r>
                        <a:rPr lang="es-MX" sz="1400" b="0" dirty="0">
                          <a:effectLst/>
                        </a:rPr>
                        <a:t>Festejar y profundizar en la fuerza de celebrar con gratitud y alegría </a:t>
                      </a:r>
                      <a:r>
                        <a:rPr lang="es-MX" sz="1400" b="0" dirty="0" smtClean="0">
                          <a:effectLst/>
                        </a:rPr>
                        <a:t>por </a:t>
                      </a:r>
                      <a:r>
                        <a:rPr lang="es-MX" sz="1400" b="0" dirty="0">
                          <a:effectLst/>
                        </a:rPr>
                        <a:t>la vida.</a:t>
                      </a:r>
                      <a:endParaRPr lang="en-US" sz="1400" b="0" dirty="0">
                        <a:effectLst/>
                      </a:endParaRPr>
                    </a:p>
                    <a:p>
                      <a:pPr marL="0" marR="0">
                        <a:lnSpc>
                          <a:spcPct val="115000"/>
                        </a:lnSpc>
                        <a:spcBef>
                          <a:spcPts val="0"/>
                        </a:spcBef>
                        <a:spcAft>
                          <a:spcPts val="0"/>
                        </a:spcAft>
                      </a:pPr>
                      <a:r>
                        <a:rPr lang="es-MX" sz="1400" b="0" dirty="0">
                          <a:effectLst/>
                        </a:rPr>
                        <a:t>Recoger la experiencia y la consulta del proceso y ver sus </a:t>
                      </a:r>
                      <a:r>
                        <a:rPr lang="es-MX" sz="1400" b="0" dirty="0" smtClean="0">
                          <a:effectLst/>
                        </a:rPr>
                        <a:t>implica-</a:t>
                      </a:r>
                      <a:r>
                        <a:rPr lang="es-MX" sz="1400" b="0" dirty="0" err="1" smtClean="0">
                          <a:effectLst/>
                        </a:rPr>
                        <a:t>ciones</a:t>
                      </a:r>
                      <a:r>
                        <a:rPr lang="es-MX" sz="1400" b="0" dirty="0" smtClean="0">
                          <a:effectLst/>
                        </a:rPr>
                        <a:t> </a:t>
                      </a:r>
                      <a:r>
                        <a:rPr lang="es-MX" sz="1400" b="0" dirty="0">
                          <a:effectLst/>
                        </a:rPr>
                        <a:t>pastorales.</a:t>
                      </a:r>
                      <a:endParaRPr lang="en-US" sz="1400" b="0" dirty="0">
                        <a:effectLst/>
                      </a:endParaRPr>
                    </a:p>
                    <a:p>
                      <a:pPr marL="0" marR="0">
                        <a:lnSpc>
                          <a:spcPct val="115000"/>
                        </a:lnSpc>
                        <a:spcBef>
                          <a:spcPts val="0"/>
                        </a:spcBef>
                        <a:spcAft>
                          <a:spcPts val="0"/>
                        </a:spcAft>
                      </a:pPr>
                      <a:r>
                        <a:rPr lang="es-MX" sz="1400" b="0" dirty="0">
                          <a:effectLst/>
                        </a:rPr>
                        <a:t> </a:t>
                      </a:r>
                      <a:endParaRPr lang="en-US" sz="1400" b="0" dirty="0">
                        <a:effectLst/>
                        <a:latin typeface="Calibri"/>
                        <a:ea typeface="Calibri"/>
                        <a:cs typeface="Times New Roman"/>
                      </a:endParaRPr>
                    </a:p>
                  </a:txBody>
                  <a:tcPr marL="64809" marR="64809" marT="0" marB="0">
                    <a:solidFill>
                      <a:schemeClr val="accent1">
                        <a:lumMod val="75000"/>
                      </a:schemeClr>
                    </a:solidFill>
                  </a:tcPr>
                </a:tc>
                <a:tc>
                  <a:txBody>
                    <a:bodyPr/>
                    <a:lstStyle/>
                    <a:p>
                      <a:pPr marL="0" marR="0">
                        <a:lnSpc>
                          <a:spcPct val="115000"/>
                        </a:lnSpc>
                        <a:spcBef>
                          <a:spcPts val="0"/>
                        </a:spcBef>
                        <a:spcAft>
                          <a:spcPts val="0"/>
                        </a:spcAft>
                      </a:pPr>
                      <a:r>
                        <a:rPr lang="es-MX" sz="1400" b="0" dirty="0">
                          <a:effectLst/>
                        </a:rPr>
                        <a:t>Ver: El Encuentro con Cristo , apaga todo temor, devuelve la alegría y la prontitud </a:t>
                      </a:r>
                      <a:endParaRPr lang="en-US" sz="1400" b="0" dirty="0">
                        <a:effectLst/>
                      </a:endParaRPr>
                    </a:p>
                    <a:p>
                      <a:pPr marL="0" marR="0">
                        <a:lnSpc>
                          <a:spcPct val="115000"/>
                        </a:lnSpc>
                        <a:spcBef>
                          <a:spcPts val="0"/>
                        </a:spcBef>
                        <a:spcAft>
                          <a:spcPts val="0"/>
                        </a:spcAft>
                      </a:pPr>
                      <a:r>
                        <a:rPr lang="es-MX" sz="1400" b="0" dirty="0">
                          <a:effectLst/>
                        </a:rPr>
                        <a:t>Identificar las bendiciones recibidas  que nos han llevado a “hacer una fiesta”</a:t>
                      </a:r>
                      <a:endParaRPr lang="en-US" sz="1400" b="0" dirty="0">
                        <a:effectLst/>
                      </a:endParaRPr>
                    </a:p>
                    <a:p>
                      <a:pPr marL="0" marR="0">
                        <a:lnSpc>
                          <a:spcPct val="115000"/>
                        </a:lnSpc>
                        <a:spcBef>
                          <a:spcPts val="0"/>
                        </a:spcBef>
                        <a:spcAft>
                          <a:spcPts val="0"/>
                        </a:spcAft>
                      </a:pPr>
                      <a:r>
                        <a:rPr lang="es-MX" sz="1400" b="0" dirty="0">
                          <a:effectLst/>
                        </a:rPr>
                        <a:t>Pensar:</a:t>
                      </a:r>
                      <a:endParaRPr lang="en-US" sz="1400" b="0" dirty="0">
                        <a:effectLst/>
                      </a:endParaRPr>
                    </a:p>
                    <a:p>
                      <a:pPr marL="0" marR="0">
                        <a:lnSpc>
                          <a:spcPct val="115000"/>
                        </a:lnSpc>
                        <a:spcBef>
                          <a:spcPts val="0"/>
                        </a:spcBef>
                        <a:spcAft>
                          <a:spcPts val="0"/>
                        </a:spcAft>
                      </a:pPr>
                      <a:r>
                        <a:rPr lang="es-MX" sz="1400" b="0" dirty="0">
                          <a:effectLst/>
                        </a:rPr>
                        <a:t>La Eucaristía es la máxima expresión festiva de nuestras comunidades. ¿Hemos alimentado en ella el impulso para salir y misionar?</a:t>
                      </a:r>
                      <a:endParaRPr lang="en-US" sz="1400" b="0" dirty="0">
                        <a:effectLst/>
                      </a:endParaRPr>
                    </a:p>
                    <a:p>
                      <a:pPr marL="0" marR="0">
                        <a:lnSpc>
                          <a:spcPct val="115000"/>
                        </a:lnSpc>
                        <a:spcBef>
                          <a:spcPts val="0"/>
                        </a:spcBef>
                        <a:spcAft>
                          <a:spcPts val="0"/>
                        </a:spcAft>
                      </a:pPr>
                      <a:r>
                        <a:rPr lang="es-MX" sz="1400" b="0" dirty="0">
                          <a:effectLst/>
                        </a:rPr>
                        <a:t>Hay muchos miedos que todavía nos falta soltar para ser comunidad </a:t>
                      </a:r>
                      <a:endParaRPr lang="en-US" sz="1400" b="0" dirty="0">
                        <a:effectLst/>
                      </a:endParaRPr>
                    </a:p>
                    <a:p>
                      <a:pPr marL="0" marR="0">
                        <a:lnSpc>
                          <a:spcPct val="115000"/>
                        </a:lnSpc>
                        <a:spcBef>
                          <a:spcPts val="0"/>
                        </a:spcBef>
                        <a:spcAft>
                          <a:spcPts val="0"/>
                        </a:spcAft>
                      </a:pPr>
                      <a:r>
                        <a:rPr lang="es-MX" sz="1400" b="0" dirty="0">
                          <a:effectLst/>
                        </a:rPr>
                        <a:t>Actuar: Comunidad de discípulos misioneros en todo lo que hacemos. </a:t>
                      </a:r>
                      <a:r>
                        <a:rPr lang="es-MX" sz="1400" b="0" dirty="0" smtClean="0">
                          <a:effectLst/>
                        </a:rPr>
                        <a:t>Damos bienvenida e invitamos </a:t>
                      </a:r>
                      <a:r>
                        <a:rPr lang="es-MX" sz="1400" b="0" dirty="0">
                          <a:effectLst/>
                        </a:rPr>
                        <a:t>a los que </a:t>
                      </a:r>
                      <a:r>
                        <a:rPr lang="es-MX" sz="1400" b="0" dirty="0" smtClean="0">
                          <a:effectLst/>
                        </a:rPr>
                        <a:t>hemos misionado,</a:t>
                      </a:r>
                      <a:r>
                        <a:rPr lang="es-MX" sz="1400" b="0" baseline="0" dirty="0" smtClean="0">
                          <a:effectLst/>
                        </a:rPr>
                        <a:t> </a:t>
                      </a:r>
                      <a:r>
                        <a:rPr lang="es-MX" sz="1400" b="0" dirty="0" smtClean="0">
                          <a:effectLst/>
                        </a:rPr>
                        <a:t>a </a:t>
                      </a:r>
                      <a:r>
                        <a:rPr lang="es-MX" sz="1400" b="0" dirty="0">
                          <a:effectLst/>
                        </a:rPr>
                        <a:t>la casa del  Señor </a:t>
                      </a:r>
                      <a:endParaRPr lang="en-US" sz="1400" b="0" dirty="0">
                        <a:effectLst/>
                      </a:endParaRPr>
                    </a:p>
                    <a:p>
                      <a:pPr marL="0" marR="0">
                        <a:lnSpc>
                          <a:spcPct val="115000"/>
                        </a:lnSpc>
                        <a:spcBef>
                          <a:spcPts val="0"/>
                        </a:spcBef>
                        <a:spcAft>
                          <a:spcPts val="0"/>
                        </a:spcAft>
                      </a:pPr>
                      <a:r>
                        <a:rPr lang="es-MX" sz="1400" b="0" dirty="0">
                          <a:effectLst/>
                        </a:rPr>
                        <a:t>Celebrar: Con La Cruz venceremos p.48</a:t>
                      </a:r>
                      <a:endParaRPr lang="en-US" sz="1400" b="0" dirty="0">
                        <a:effectLst/>
                      </a:endParaRPr>
                    </a:p>
                    <a:p>
                      <a:pPr marL="0" marR="0">
                        <a:lnSpc>
                          <a:spcPct val="115000"/>
                        </a:lnSpc>
                        <a:spcBef>
                          <a:spcPts val="0"/>
                        </a:spcBef>
                        <a:spcAft>
                          <a:spcPts val="0"/>
                        </a:spcAft>
                      </a:pPr>
                      <a:r>
                        <a:rPr lang="es-MX" sz="1400" b="0" dirty="0">
                          <a:effectLst/>
                        </a:rPr>
                        <a:t>Misionar: El firme propósito de anunciar el evangelio </a:t>
                      </a:r>
                      <a:endParaRPr lang="en-US" sz="1400" b="0" dirty="0">
                        <a:effectLst/>
                      </a:endParaRPr>
                    </a:p>
                    <a:p>
                      <a:pPr marL="0" marR="0">
                        <a:lnSpc>
                          <a:spcPct val="115000"/>
                        </a:lnSpc>
                        <a:spcBef>
                          <a:spcPts val="0"/>
                        </a:spcBef>
                        <a:spcAft>
                          <a:spcPts val="0"/>
                        </a:spcAft>
                      </a:pPr>
                      <a:r>
                        <a:rPr lang="es-MX" sz="1400" b="0" dirty="0">
                          <a:effectLst/>
                        </a:rPr>
                        <a:t> </a:t>
                      </a:r>
                      <a:endParaRPr lang="en-US" sz="1400" b="0" dirty="0">
                        <a:effectLst/>
                        <a:latin typeface="Calibri"/>
                        <a:ea typeface="Calibri"/>
                        <a:cs typeface="Times New Roman"/>
                      </a:endParaRPr>
                    </a:p>
                  </a:txBody>
                  <a:tcPr marL="64809" marR="64809" marT="0" marB="0">
                    <a:solidFill>
                      <a:schemeClr val="accent1">
                        <a:lumMod val="75000"/>
                      </a:schemeClr>
                    </a:solidFill>
                  </a:tcPr>
                </a:tc>
                <a:tc>
                  <a:txBody>
                    <a:bodyPr/>
                    <a:lstStyle/>
                    <a:p>
                      <a:pPr marL="0" marR="0">
                        <a:lnSpc>
                          <a:spcPct val="115000"/>
                        </a:lnSpc>
                        <a:spcBef>
                          <a:spcPts val="0"/>
                        </a:spcBef>
                        <a:spcAft>
                          <a:spcPts val="0"/>
                        </a:spcAft>
                      </a:pPr>
                      <a:r>
                        <a:rPr lang="es-MX" sz="1400" b="0" dirty="0">
                          <a:effectLst/>
                        </a:rPr>
                        <a:t>A seguir evangelizando </a:t>
                      </a:r>
                      <a:r>
                        <a:rPr lang="es-MX" sz="1400" b="0" dirty="0" smtClean="0">
                          <a:effectLst/>
                        </a:rPr>
                        <a:t> y </a:t>
                      </a:r>
                      <a:r>
                        <a:rPr lang="es-MX" sz="1400" b="0" dirty="0">
                          <a:effectLst/>
                        </a:rPr>
                        <a:t>a preparar el Encuentro parroquial</a:t>
                      </a:r>
                      <a:endParaRPr lang="en-US" sz="1400" b="0" dirty="0">
                        <a:effectLst/>
                        <a:latin typeface="Calibri"/>
                        <a:ea typeface="Calibri"/>
                        <a:cs typeface="Times New Roman"/>
                      </a:endParaRPr>
                    </a:p>
                  </a:txBody>
                  <a:tcPr marL="64809" marR="64809" marT="0" marB="0">
                    <a:solidFill>
                      <a:schemeClr val="accent1">
                        <a:lumMod val="75000"/>
                      </a:schemeClr>
                    </a:solidFill>
                  </a:tcPr>
                </a:tc>
                <a:tc>
                  <a:txBody>
                    <a:bodyPr/>
                    <a:lstStyle/>
                    <a:p>
                      <a:pPr marL="228600" marR="0" indent="-228600">
                        <a:lnSpc>
                          <a:spcPct val="115000"/>
                        </a:lnSpc>
                        <a:spcBef>
                          <a:spcPts val="0"/>
                        </a:spcBef>
                        <a:spcAft>
                          <a:spcPts val="0"/>
                        </a:spcAft>
                        <a:buFont typeface="+mj-lt"/>
                        <a:buAutoNum type="arabicPeriod"/>
                      </a:pPr>
                      <a:r>
                        <a:rPr lang="es-MX" sz="1400" b="0" dirty="0" smtClean="0">
                          <a:effectLst/>
                        </a:rPr>
                        <a:t>¿Identifica </a:t>
                      </a:r>
                      <a:r>
                        <a:rPr lang="es-MX" sz="1400" b="0" dirty="0">
                          <a:effectLst/>
                        </a:rPr>
                        <a:t>3 de las  principales bendiciones,  que las personas que encontraste en el  proceso del V Encuentro reconocen en sus vidas .</a:t>
                      </a:r>
                      <a:endParaRPr lang="en-US" sz="1400" b="0" dirty="0">
                        <a:effectLst/>
                      </a:endParaRPr>
                    </a:p>
                    <a:p>
                      <a:pPr marL="228600" marR="0" indent="-228600">
                        <a:lnSpc>
                          <a:spcPct val="115000"/>
                        </a:lnSpc>
                        <a:spcBef>
                          <a:spcPts val="0"/>
                        </a:spcBef>
                        <a:spcAft>
                          <a:spcPts val="0"/>
                        </a:spcAft>
                        <a:buFont typeface="+mj-lt"/>
                        <a:buAutoNum type="arabicPeriod"/>
                      </a:pPr>
                      <a:r>
                        <a:rPr lang="es-MX" sz="1400" b="0" dirty="0" smtClean="0">
                          <a:effectLst/>
                        </a:rPr>
                        <a:t>¿Que </a:t>
                      </a:r>
                      <a:r>
                        <a:rPr lang="es-MX" sz="1400" b="0" dirty="0">
                          <a:effectLst/>
                        </a:rPr>
                        <a:t>es lo que harás de hoy en adelante para ser un evangelizador?</a:t>
                      </a:r>
                      <a:endParaRPr lang="en-US" sz="1400" b="0" dirty="0">
                        <a:effectLst/>
                      </a:endParaRPr>
                    </a:p>
                    <a:p>
                      <a:pPr marL="228600" marR="0" indent="-228600">
                        <a:lnSpc>
                          <a:spcPct val="115000"/>
                        </a:lnSpc>
                        <a:spcBef>
                          <a:spcPts val="0"/>
                        </a:spcBef>
                        <a:spcAft>
                          <a:spcPts val="0"/>
                        </a:spcAft>
                        <a:buFont typeface="+mj-lt"/>
                        <a:buAutoNum type="arabicPeriod"/>
                      </a:pPr>
                      <a:r>
                        <a:rPr lang="es-MX" sz="1400" b="0" dirty="0" smtClean="0">
                          <a:effectLst/>
                        </a:rPr>
                        <a:t>¿Que </a:t>
                      </a:r>
                      <a:r>
                        <a:rPr lang="es-MX" sz="1400" b="0" dirty="0">
                          <a:effectLst/>
                        </a:rPr>
                        <a:t>has descubierto nuevo en el proceso del V Encuentro?</a:t>
                      </a:r>
                      <a:endParaRPr lang="en-US" sz="1400" b="0" dirty="0">
                        <a:effectLst/>
                      </a:endParaRPr>
                    </a:p>
                    <a:p>
                      <a:pPr marL="228600" marR="0" indent="-228600">
                        <a:lnSpc>
                          <a:spcPct val="115000"/>
                        </a:lnSpc>
                        <a:spcBef>
                          <a:spcPts val="0"/>
                        </a:spcBef>
                        <a:spcAft>
                          <a:spcPts val="1000"/>
                        </a:spcAft>
                        <a:buFont typeface="+mj-lt"/>
                        <a:buAutoNum type="arabicPeriod"/>
                        <a:tabLst>
                          <a:tab pos="647700" algn="l"/>
                        </a:tabLst>
                      </a:pPr>
                      <a:r>
                        <a:rPr lang="es-MX" sz="1400" b="0" dirty="0" smtClean="0">
                          <a:effectLst/>
                        </a:rPr>
                        <a:t>Señala </a:t>
                      </a:r>
                      <a:r>
                        <a:rPr lang="es-MX" sz="1400" b="0" dirty="0">
                          <a:effectLst/>
                        </a:rPr>
                        <a:t>3 celebraciones que piensas son  importantes para transmitir la fe a las nuevas generaciones. </a:t>
                      </a:r>
                      <a:r>
                        <a:rPr lang="es-MX" sz="1400" b="0" dirty="0" smtClean="0">
                          <a:effectLst/>
                        </a:rPr>
                        <a:t> </a:t>
                      </a:r>
                      <a:endParaRPr lang="en-US" sz="1400" b="0" dirty="0" smtClean="0">
                        <a:effectLst/>
                      </a:endParaRPr>
                    </a:p>
                  </a:txBody>
                  <a:tcPr marL="64809" marR="64809" marT="0" marB="0">
                    <a:solidFill>
                      <a:schemeClr val="accent1">
                        <a:lumMod val="75000"/>
                      </a:schemeClr>
                    </a:solidFill>
                  </a:tcPr>
                </a:tc>
              </a:tr>
            </a:tbl>
          </a:graphicData>
        </a:graphic>
      </p:graphicFrame>
    </p:spTree>
    <p:extLst>
      <p:ext uri="{BB962C8B-B14F-4D97-AF65-F5344CB8AC3E}">
        <p14:creationId xmlns:p14="http://schemas.microsoft.com/office/powerpoint/2010/main" val="15250637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s-ES" sz="3200" b="1" dirty="0" smtClean="0"/>
              <a:t>Recordemos: ¿La periferia?</a:t>
            </a:r>
            <a:endParaRPr lang="en-US" sz="3200" b="1" dirty="0"/>
          </a:p>
        </p:txBody>
      </p:sp>
      <p:sp>
        <p:nvSpPr>
          <p:cNvPr id="3" name="Content Placeholder 2"/>
          <p:cNvSpPr>
            <a:spLocks noGrp="1"/>
          </p:cNvSpPr>
          <p:nvPr>
            <p:ph idx="1"/>
          </p:nvPr>
        </p:nvSpPr>
        <p:spPr>
          <a:xfrm>
            <a:off x="0" y="1295400"/>
            <a:ext cx="9144000" cy="5410200"/>
          </a:xfrm>
        </p:spPr>
        <p:txBody>
          <a:bodyPr>
            <a:noAutofit/>
          </a:bodyPr>
          <a:lstStyle/>
          <a:p>
            <a:pPr>
              <a:buFont typeface="Wingdings" panose="05000000000000000000" pitchFamily="2" charset="2"/>
              <a:buChar char="ü"/>
            </a:pPr>
            <a:r>
              <a:rPr lang="es-ES" sz="2200" dirty="0">
                <a:solidFill>
                  <a:srgbClr val="FF0000"/>
                </a:solidFill>
              </a:rPr>
              <a:t>Lugares donde nuestros hermanos y hermanas son vulnerables, excluidos, tratados como extraños, viviendo con miedo, aislados, ignorados, </a:t>
            </a:r>
            <a:r>
              <a:rPr lang="es-ES" sz="2200" dirty="0" smtClean="0">
                <a:solidFill>
                  <a:srgbClr val="FF0000"/>
                </a:solidFill>
              </a:rPr>
              <a:t>invisibles.</a:t>
            </a:r>
            <a:br>
              <a:rPr lang="es-ES" sz="2200" dirty="0" smtClean="0">
                <a:solidFill>
                  <a:srgbClr val="FF0000"/>
                </a:solidFill>
              </a:rPr>
            </a:br>
            <a:endParaRPr lang="es-ES" sz="800" dirty="0" smtClean="0"/>
          </a:p>
          <a:p>
            <a:pPr>
              <a:buFont typeface="Wingdings" panose="05000000000000000000" pitchFamily="2" charset="2"/>
              <a:buChar char="ü"/>
            </a:pPr>
            <a:r>
              <a:rPr lang="es-ES" sz="2200" dirty="0" smtClean="0"/>
              <a:t>El </a:t>
            </a:r>
            <a:r>
              <a:rPr lang="es-ES" sz="2200" dirty="0"/>
              <a:t>Papa Francisco nos recuerda que, como cristianos bautizados, </a:t>
            </a:r>
            <a:r>
              <a:rPr lang="es-ES" sz="2200" dirty="0">
                <a:solidFill>
                  <a:srgbClr val="FF0000"/>
                </a:solidFill>
              </a:rPr>
              <a:t>"los católicos deben abrazar el llamado de Jesucristo"</a:t>
            </a:r>
            <a:r>
              <a:rPr lang="es-ES" sz="2200" dirty="0"/>
              <a:t> para salir de nuestra propia zona de confort y</a:t>
            </a:r>
            <a:r>
              <a:rPr lang="es-ES" sz="2200" dirty="0" smtClean="0"/>
              <a:t> </a:t>
            </a:r>
            <a:r>
              <a:rPr lang="es-ES" sz="2200" dirty="0"/>
              <a:t>llegar a todas las </a:t>
            </a:r>
            <a:r>
              <a:rPr lang="es-ES" sz="2200" dirty="0">
                <a:solidFill>
                  <a:srgbClr val="FF0000"/>
                </a:solidFill>
              </a:rPr>
              <a:t>"periferias" </a:t>
            </a:r>
            <a:r>
              <a:rPr lang="es-ES" sz="2200" dirty="0"/>
              <a:t>que necesitan la luz del Evangelio </a:t>
            </a:r>
            <a:r>
              <a:rPr lang="es-ES" sz="2200" dirty="0" smtClean="0"/>
              <a:t>".</a:t>
            </a:r>
            <a:br>
              <a:rPr lang="es-ES" sz="2200" dirty="0" smtClean="0"/>
            </a:br>
            <a:endParaRPr lang="es-ES" sz="800" dirty="0" smtClean="0"/>
          </a:p>
          <a:p>
            <a:pPr>
              <a:buFont typeface="Wingdings" panose="05000000000000000000" pitchFamily="2" charset="2"/>
              <a:buChar char="ü"/>
            </a:pPr>
            <a:r>
              <a:rPr lang="es-ES" sz="2200" dirty="0" smtClean="0"/>
              <a:t>Cada </a:t>
            </a:r>
            <a:r>
              <a:rPr lang="es-ES" sz="2200" dirty="0"/>
              <a:t>comunidad, cada familia, cada persona debe </a:t>
            </a:r>
            <a:r>
              <a:rPr lang="es-ES" sz="2200" dirty="0">
                <a:solidFill>
                  <a:srgbClr val="FF0000"/>
                </a:solidFill>
              </a:rPr>
              <a:t>identificar las periferias inmediatas y luego ir y encontrar a la gente</a:t>
            </a:r>
            <a:r>
              <a:rPr lang="es-ES" sz="2200" dirty="0"/>
              <a:t> allí con un </a:t>
            </a:r>
            <a:r>
              <a:rPr lang="es-ES" sz="2200" dirty="0">
                <a:solidFill>
                  <a:srgbClr val="FF0000"/>
                </a:solidFill>
              </a:rPr>
              <a:t>mensaje de amor y esperanza </a:t>
            </a:r>
            <a:r>
              <a:rPr lang="es-ES" sz="2200" dirty="0"/>
              <a:t>en un </a:t>
            </a:r>
            <a:r>
              <a:rPr lang="es-ES" sz="2200" dirty="0">
                <a:solidFill>
                  <a:srgbClr val="FF0000"/>
                </a:solidFill>
              </a:rPr>
              <a:t>espíritu de </a:t>
            </a:r>
            <a:r>
              <a:rPr lang="es-ES" sz="2200" dirty="0" smtClean="0">
                <a:solidFill>
                  <a:srgbClr val="FF0000"/>
                </a:solidFill>
              </a:rPr>
              <a:t>acompañamiento.</a:t>
            </a:r>
            <a:br>
              <a:rPr lang="es-ES" sz="2200" dirty="0" smtClean="0">
                <a:solidFill>
                  <a:srgbClr val="FF0000"/>
                </a:solidFill>
              </a:rPr>
            </a:br>
            <a:endParaRPr lang="es-ES" sz="800" dirty="0" smtClean="0"/>
          </a:p>
          <a:p>
            <a:pPr>
              <a:buFont typeface="Wingdings" panose="05000000000000000000" pitchFamily="2" charset="2"/>
              <a:buChar char="ü"/>
            </a:pPr>
            <a:r>
              <a:rPr lang="es-ES" sz="2200" dirty="0" smtClean="0">
                <a:solidFill>
                  <a:srgbClr val="FF0000"/>
                </a:solidFill>
              </a:rPr>
              <a:t>Muchos </a:t>
            </a:r>
            <a:r>
              <a:rPr lang="es-ES" sz="2200" dirty="0">
                <a:solidFill>
                  <a:srgbClr val="FF0000"/>
                </a:solidFill>
              </a:rPr>
              <a:t>católicos hispanos </a:t>
            </a:r>
            <a:r>
              <a:rPr lang="es-ES" sz="2200" dirty="0"/>
              <a:t>-como otros católicos- </a:t>
            </a:r>
            <a:r>
              <a:rPr lang="es-ES" sz="2200" dirty="0">
                <a:solidFill>
                  <a:srgbClr val="FF0000"/>
                </a:solidFill>
              </a:rPr>
              <a:t>viven</a:t>
            </a:r>
            <a:r>
              <a:rPr lang="es-ES" sz="2200" dirty="0"/>
              <a:t> en las periferias de </a:t>
            </a:r>
            <a:r>
              <a:rPr lang="es-ES" sz="2200" dirty="0">
                <a:solidFill>
                  <a:srgbClr val="FF0000"/>
                </a:solidFill>
              </a:rPr>
              <a:t>nuestra Iglesia y de nuestra </a:t>
            </a:r>
            <a:r>
              <a:rPr lang="es-ES" sz="2200" dirty="0" smtClean="0">
                <a:solidFill>
                  <a:srgbClr val="FF0000"/>
                </a:solidFill>
              </a:rPr>
              <a:t>sociedad</a:t>
            </a:r>
            <a:r>
              <a:rPr lang="es-ES" sz="2200" dirty="0" smtClean="0"/>
              <a:t>.</a:t>
            </a:r>
            <a:br>
              <a:rPr lang="es-ES" sz="2200" dirty="0" smtClean="0"/>
            </a:br>
            <a:endParaRPr lang="es-ES" sz="800" dirty="0" smtClean="0"/>
          </a:p>
          <a:p>
            <a:pPr>
              <a:buFont typeface="Wingdings" panose="05000000000000000000" pitchFamily="2" charset="2"/>
              <a:buChar char="ü"/>
            </a:pPr>
            <a:r>
              <a:rPr lang="es-ES" sz="2200" dirty="0" smtClean="0"/>
              <a:t>Estamos </a:t>
            </a:r>
            <a:r>
              <a:rPr lang="es-ES" sz="2200" dirty="0"/>
              <a:t>llamados </a:t>
            </a:r>
            <a:r>
              <a:rPr lang="es-ES" sz="2200" dirty="0">
                <a:solidFill>
                  <a:srgbClr val="FF0000"/>
                </a:solidFill>
              </a:rPr>
              <a:t>a llevar la luz del Evangelio </a:t>
            </a:r>
            <a:r>
              <a:rPr lang="es-ES" sz="2200" dirty="0"/>
              <a:t>a todos estos grupos.</a:t>
            </a:r>
            <a:endParaRPr lang="en-US" sz="2200" dirty="0" smtClean="0">
              <a:solidFill>
                <a:srgbClr val="FF0000"/>
              </a:solidFill>
            </a:endParaRPr>
          </a:p>
          <a:p>
            <a:pPr marL="109728" indent="0">
              <a:buNone/>
            </a:pPr>
            <a:endParaRPr lang="en-US" sz="2600" dirty="0">
              <a:solidFill>
                <a:srgbClr val="FF0000"/>
              </a:solidFill>
            </a:endParaRPr>
          </a:p>
        </p:txBody>
      </p:sp>
      <p:pic>
        <p:nvPicPr>
          <p:cNvPr id="1028" name="Picture 4"/>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39000" y="152400"/>
            <a:ext cx="1506705" cy="108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1984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88" y="609600"/>
            <a:ext cx="8504829" cy="639762"/>
          </a:xfrm>
        </p:spPr>
        <p:txBody>
          <a:bodyPr>
            <a:noAutofit/>
          </a:bodyPr>
          <a:lstStyle/>
          <a:p>
            <a:r>
              <a:rPr lang="es-ES" sz="3400" b="1" dirty="0"/>
              <a:t>10 </a:t>
            </a:r>
            <a:r>
              <a:rPr lang="es-ES" sz="3400" b="1" dirty="0" smtClean="0"/>
              <a:t>Consejos </a:t>
            </a:r>
            <a:r>
              <a:rPr lang="es-ES" sz="3400" b="1" dirty="0"/>
              <a:t>para A</a:t>
            </a:r>
            <a:r>
              <a:rPr lang="es-ES" sz="3400" b="1" dirty="0" smtClean="0"/>
              <a:t>ctividades Misioneras</a:t>
            </a:r>
            <a:endParaRPr lang="en-US" sz="3400" b="1" dirty="0"/>
          </a:p>
        </p:txBody>
      </p:sp>
      <p:sp>
        <p:nvSpPr>
          <p:cNvPr id="3" name="Content Placeholder 2"/>
          <p:cNvSpPr>
            <a:spLocks noGrp="1"/>
          </p:cNvSpPr>
          <p:nvPr>
            <p:ph idx="1"/>
          </p:nvPr>
        </p:nvSpPr>
        <p:spPr>
          <a:xfrm>
            <a:off x="228600" y="1524000"/>
            <a:ext cx="8763000" cy="5486400"/>
          </a:xfrm>
        </p:spPr>
        <p:txBody>
          <a:bodyPr>
            <a:noAutofit/>
          </a:bodyPr>
          <a:lstStyle/>
          <a:p>
            <a:pPr marL="514350" indent="-514350">
              <a:spcBef>
                <a:spcPts val="0"/>
              </a:spcBef>
              <a:buFont typeface="+mj-lt"/>
              <a:buAutoNum type="arabicPeriod"/>
            </a:pPr>
            <a:r>
              <a:rPr lang="es-ES" dirty="0"/>
              <a:t>Elige a tu </a:t>
            </a:r>
            <a:r>
              <a:rPr lang="es-ES" dirty="0">
                <a:solidFill>
                  <a:srgbClr val="FF0000"/>
                </a:solidFill>
              </a:rPr>
              <a:t>compañero misionero</a:t>
            </a:r>
            <a:r>
              <a:rPr lang="es-ES" dirty="0" smtClean="0"/>
              <a:t>. </a:t>
            </a:r>
            <a:r>
              <a:rPr lang="es-ES" dirty="0"/>
              <a:t>El Señor </a:t>
            </a:r>
            <a:r>
              <a:rPr lang="es-ES" dirty="0" smtClean="0"/>
              <a:t/>
            </a:r>
            <a:br>
              <a:rPr lang="es-ES" dirty="0" smtClean="0"/>
            </a:br>
            <a:r>
              <a:rPr lang="es-ES" dirty="0" smtClean="0"/>
              <a:t>envió </a:t>
            </a:r>
            <a:r>
              <a:rPr lang="es-ES" dirty="0"/>
              <a:t>a sus discípulos </a:t>
            </a:r>
            <a:r>
              <a:rPr lang="es-ES" dirty="0" smtClean="0"/>
              <a:t>en parejas </a:t>
            </a:r>
            <a:r>
              <a:rPr lang="es-ES" dirty="0"/>
              <a:t>(</a:t>
            </a:r>
            <a:r>
              <a:rPr lang="es-ES" dirty="0" err="1"/>
              <a:t>Lc</a:t>
            </a:r>
            <a:r>
              <a:rPr lang="es-ES" dirty="0"/>
              <a:t> 10, 1</a:t>
            </a:r>
            <a:r>
              <a:rPr lang="es-ES" dirty="0" smtClean="0"/>
              <a:t>).</a:t>
            </a:r>
          </a:p>
          <a:p>
            <a:pPr marL="514350" indent="-514350">
              <a:spcBef>
                <a:spcPts val="0"/>
              </a:spcBef>
              <a:buFont typeface="+mj-lt"/>
              <a:buAutoNum type="arabicPeriod"/>
            </a:pPr>
            <a:r>
              <a:rPr lang="es-ES" dirty="0" smtClean="0">
                <a:solidFill>
                  <a:srgbClr val="FF0000"/>
                </a:solidFill>
              </a:rPr>
              <a:t>Oren </a:t>
            </a:r>
            <a:r>
              <a:rPr lang="es-ES" dirty="0">
                <a:solidFill>
                  <a:srgbClr val="FF0000"/>
                </a:solidFill>
              </a:rPr>
              <a:t>por sabiduría </a:t>
            </a:r>
            <a:r>
              <a:rPr lang="es-ES" dirty="0"/>
              <a:t>antes de ir a visitar a </a:t>
            </a:r>
            <a:r>
              <a:rPr lang="es-ES" dirty="0" smtClean="0"/>
              <a:t>alguien.</a:t>
            </a:r>
          </a:p>
          <a:p>
            <a:pPr marL="514350" indent="-514350">
              <a:spcBef>
                <a:spcPts val="0"/>
              </a:spcBef>
              <a:buFont typeface="+mj-lt"/>
              <a:buAutoNum type="arabicPeriod"/>
            </a:pPr>
            <a:r>
              <a:rPr lang="es-ES" dirty="0" smtClean="0">
                <a:solidFill>
                  <a:srgbClr val="FF0000"/>
                </a:solidFill>
              </a:rPr>
              <a:t>Oren </a:t>
            </a:r>
            <a:r>
              <a:rPr lang="es-ES" dirty="0">
                <a:solidFill>
                  <a:srgbClr val="FF0000"/>
                </a:solidFill>
              </a:rPr>
              <a:t>en acción de gracias </a:t>
            </a:r>
            <a:r>
              <a:rPr lang="es-ES" dirty="0"/>
              <a:t>después de </a:t>
            </a:r>
            <a:r>
              <a:rPr lang="es-ES" dirty="0" smtClean="0"/>
              <a:t>regresar.</a:t>
            </a:r>
          </a:p>
          <a:p>
            <a:pPr marL="514350" indent="-514350">
              <a:spcBef>
                <a:spcPts val="0"/>
              </a:spcBef>
              <a:buFont typeface="+mj-lt"/>
              <a:buAutoNum type="arabicPeriod"/>
            </a:pPr>
            <a:r>
              <a:rPr lang="es-ES" dirty="0" smtClean="0"/>
              <a:t>Si están </a:t>
            </a:r>
            <a:r>
              <a:rPr lang="es-ES" dirty="0"/>
              <a:t>llegando </a:t>
            </a:r>
            <a:r>
              <a:rPr lang="es-ES" dirty="0">
                <a:solidFill>
                  <a:srgbClr val="FF0000"/>
                </a:solidFill>
              </a:rPr>
              <a:t>a personas que </a:t>
            </a:r>
            <a:r>
              <a:rPr lang="es-ES" dirty="0" smtClean="0">
                <a:solidFill>
                  <a:srgbClr val="FF0000"/>
                </a:solidFill>
              </a:rPr>
              <a:t>conocen</a:t>
            </a:r>
            <a:r>
              <a:rPr lang="es-ES" dirty="0" smtClean="0"/>
              <a:t>, póngase </a:t>
            </a:r>
            <a:r>
              <a:rPr lang="es-ES" dirty="0"/>
              <a:t>en contacto con ellos </a:t>
            </a:r>
            <a:r>
              <a:rPr lang="es-ES" dirty="0">
                <a:solidFill>
                  <a:srgbClr val="FF0000"/>
                </a:solidFill>
              </a:rPr>
              <a:t>antes de </a:t>
            </a:r>
            <a:r>
              <a:rPr lang="es-ES" dirty="0" smtClean="0">
                <a:solidFill>
                  <a:srgbClr val="FF0000"/>
                </a:solidFill>
              </a:rPr>
              <a:t>su visita</a:t>
            </a:r>
            <a:r>
              <a:rPr lang="es-ES" dirty="0" smtClean="0"/>
              <a:t>.</a:t>
            </a:r>
          </a:p>
          <a:p>
            <a:pPr marL="514350" indent="-514350">
              <a:spcBef>
                <a:spcPts val="0"/>
              </a:spcBef>
              <a:buFont typeface="+mj-lt"/>
              <a:buAutoNum type="arabicPeriod"/>
            </a:pPr>
            <a:r>
              <a:rPr lang="es-ES" dirty="0" smtClean="0"/>
              <a:t>Si ustedes van </a:t>
            </a:r>
            <a:r>
              <a:rPr lang="es-ES" dirty="0"/>
              <a:t>a la </a:t>
            </a:r>
            <a:r>
              <a:rPr lang="es-ES" dirty="0">
                <a:solidFill>
                  <a:srgbClr val="FF0000"/>
                </a:solidFill>
              </a:rPr>
              <a:t>periferia</a:t>
            </a:r>
            <a:r>
              <a:rPr lang="es-ES" dirty="0"/>
              <a:t>, </a:t>
            </a:r>
            <a:r>
              <a:rPr lang="es-ES" dirty="0" smtClean="0">
                <a:solidFill>
                  <a:srgbClr val="FF0000"/>
                </a:solidFill>
              </a:rPr>
              <a:t>compartan con la gente de una manera </a:t>
            </a:r>
            <a:r>
              <a:rPr lang="es-ES" dirty="0">
                <a:solidFill>
                  <a:srgbClr val="FF0000"/>
                </a:solidFill>
              </a:rPr>
              <a:t>natural y educada, mostrando interés auténtico </a:t>
            </a:r>
            <a:r>
              <a:rPr lang="es-ES" dirty="0"/>
              <a:t>en </a:t>
            </a:r>
            <a:r>
              <a:rPr lang="es-ES" dirty="0" smtClean="0"/>
              <a:t>conocerlos.</a:t>
            </a:r>
          </a:p>
          <a:p>
            <a:pPr marL="514350" indent="-514350">
              <a:spcBef>
                <a:spcPts val="0"/>
              </a:spcBef>
              <a:buFont typeface="+mj-lt"/>
              <a:buAutoNum type="arabicPeriod"/>
            </a:pPr>
            <a:r>
              <a:rPr lang="es-ES" dirty="0" smtClean="0">
                <a:solidFill>
                  <a:srgbClr val="FF0000"/>
                </a:solidFill>
              </a:rPr>
              <a:t>Lleven </a:t>
            </a:r>
            <a:r>
              <a:rPr lang="es-ES" dirty="0">
                <a:solidFill>
                  <a:srgbClr val="FF0000"/>
                </a:solidFill>
              </a:rPr>
              <a:t>cierta </a:t>
            </a:r>
            <a:r>
              <a:rPr lang="es-ES" dirty="0" smtClean="0">
                <a:solidFill>
                  <a:srgbClr val="FF0000"/>
                </a:solidFill>
              </a:rPr>
              <a:t>información y un boletín  </a:t>
            </a:r>
            <a:r>
              <a:rPr lang="es-ES" dirty="0"/>
              <a:t>sobre su </a:t>
            </a:r>
            <a:r>
              <a:rPr lang="es-ES" dirty="0" smtClean="0"/>
              <a:t/>
            </a:r>
            <a:br>
              <a:rPr lang="es-ES" dirty="0" smtClean="0"/>
            </a:br>
            <a:r>
              <a:rPr lang="es-ES" dirty="0" smtClean="0"/>
              <a:t>parroquia</a:t>
            </a:r>
            <a:r>
              <a:rPr lang="es-ES" dirty="0"/>
              <a:t> </a:t>
            </a:r>
            <a:r>
              <a:rPr lang="es-ES" dirty="0" smtClean="0"/>
              <a:t>o </a:t>
            </a:r>
            <a:r>
              <a:rPr lang="es-ES" dirty="0"/>
              <a:t>comunidad de fe para </a:t>
            </a:r>
            <a:r>
              <a:rPr lang="es-ES" dirty="0" smtClean="0"/>
              <a:t>compartir</a:t>
            </a:r>
            <a:endParaRPr lang="en-US" dirty="0" smtClean="0"/>
          </a:p>
        </p:txBody>
      </p:sp>
      <p:pic>
        <p:nvPicPr>
          <p:cNvPr id="4" name="Picture 4" descr="C:\Users\dmk\AppData\Local\Microsoft\Windows\Temporary Internet Files\Content.IE5\EDT2AVER\bible_jacob_esau[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168" y="1266091"/>
            <a:ext cx="988980" cy="120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508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038"/>
            <a:ext cx="9144000" cy="792162"/>
          </a:xfrm>
        </p:spPr>
        <p:txBody>
          <a:bodyPr>
            <a:normAutofit/>
          </a:bodyPr>
          <a:lstStyle/>
          <a:p>
            <a:pPr algn="ctr"/>
            <a:r>
              <a:rPr lang="es-ES" sz="3200" b="1" dirty="0"/>
              <a:t>10 Consejos para Actividades </a:t>
            </a:r>
            <a:r>
              <a:rPr lang="es-ES" sz="3200" b="1" dirty="0" smtClean="0"/>
              <a:t>Misioneras </a:t>
            </a:r>
            <a:r>
              <a:rPr lang="en-US" sz="3200" b="1" dirty="0" smtClean="0"/>
              <a:t>cont.</a:t>
            </a:r>
            <a:endParaRPr lang="en-US" sz="3200" dirty="0"/>
          </a:p>
        </p:txBody>
      </p:sp>
      <p:sp>
        <p:nvSpPr>
          <p:cNvPr id="3" name="Content Placeholder 2"/>
          <p:cNvSpPr>
            <a:spLocks noGrp="1"/>
          </p:cNvSpPr>
          <p:nvPr>
            <p:ph idx="1"/>
          </p:nvPr>
        </p:nvSpPr>
        <p:spPr>
          <a:xfrm>
            <a:off x="266700" y="1065042"/>
            <a:ext cx="8686800" cy="5867400"/>
          </a:xfrm>
        </p:spPr>
        <p:txBody>
          <a:bodyPr>
            <a:normAutofit lnSpcReduction="10000"/>
          </a:bodyPr>
          <a:lstStyle/>
          <a:p>
            <a:pPr marL="0" lvl="0" indent="0">
              <a:lnSpc>
                <a:spcPct val="110000"/>
              </a:lnSpc>
              <a:buNone/>
            </a:pPr>
            <a:r>
              <a:rPr lang="es-ES" dirty="0" smtClean="0">
                <a:solidFill>
                  <a:srgbClr val="FF0000"/>
                </a:solidFill>
              </a:rPr>
              <a:t>6. Sean respetuosos. </a:t>
            </a:r>
            <a:r>
              <a:rPr lang="es-ES" dirty="0" smtClean="0"/>
              <a:t>Eviten </a:t>
            </a:r>
            <a:r>
              <a:rPr lang="es-ES" dirty="0"/>
              <a:t>entrar en controversias</a:t>
            </a:r>
            <a:r>
              <a:rPr lang="es-ES" dirty="0" smtClean="0"/>
              <a:t>.</a:t>
            </a:r>
          </a:p>
          <a:p>
            <a:pPr marL="0" lvl="0" indent="0">
              <a:lnSpc>
                <a:spcPct val="110000"/>
              </a:lnSpc>
              <a:buNone/>
            </a:pPr>
            <a:r>
              <a:rPr lang="es-ES" sz="900" dirty="0"/>
              <a:t/>
            </a:r>
            <a:br>
              <a:rPr lang="es-ES" sz="900" dirty="0"/>
            </a:br>
            <a:r>
              <a:rPr lang="es-ES" dirty="0" smtClean="0"/>
              <a:t>7. </a:t>
            </a:r>
            <a:r>
              <a:rPr lang="es-ES" dirty="0" smtClean="0">
                <a:solidFill>
                  <a:srgbClr val="FF0000"/>
                </a:solidFill>
              </a:rPr>
              <a:t>Utilicen </a:t>
            </a:r>
            <a:r>
              <a:rPr lang="es-ES" dirty="0">
                <a:solidFill>
                  <a:srgbClr val="FF0000"/>
                </a:solidFill>
              </a:rPr>
              <a:t>las preguntas en </a:t>
            </a:r>
            <a:r>
              <a:rPr lang="es-ES" dirty="0" smtClean="0">
                <a:solidFill>
                  <a:srgbClr val="FF0000"/>
                </a:solidFill>
              </a:rPr>
              <a:t>el</a:t>
            </a:r>
            <a:r>
              <a:rPr lang="es-ES" dirty="0" smtClean="0"/>
              <a:t> </a:t>
            </a:r>
            <a:r>
              <a:rPr lang="es-ES" i="1" dirty="0" smtClean="0">
                <a:solidFill>
                  <a:srgbClr val="FF0000"/>
                </a:solidFill>
              </a:rPr>
              <a:t>“Diario de Misión y Consulta</a:t>
            </a:r>
            <a:r>
              <a:rPr lang="es-ES" i="1" dirty="0">
                <a:solidFill>
                  <a:srgbClr val="FF0000"/>
                </a:solidFill>
              </a:rPr>
              <a:t>"</a:t>
            </a:r>
            <a:r>
              <a:rPr lang="es-ES" dirty="0"/>
              <a:t>. </a:t>
            </a:r>
            <a:r>
              <a:rPr lang="es-ES" dirty="0" smtClean="0"/>
              <a:t>Después, escuchen </a:t>
            </a:r>
            <a:r>
              <a:rPr lang="es-ES" dirty="0"/>
              <a:t>... </a:t>
            </a:r>
            <a:r>
              <a:rPr lang="es-ES" dirty="0" smtClean="0"/>
              <a:t>escuchen </a:t>
            </a:r>
            <a:r>
              <a:rPr lang="es-ES" dirty="0"/>
              <a:t>con atención y amor</a:t>
            </a:r>
            <a:r>
              <a:rPr lang="es-ES" dirty="0" smtClean="0"/>
              <a:t>.</a:t>
            </a:r>
          </a:p>
          <a:p>
            <a:pPr marL="0" lvl="0" indent="0">
              <a:lnSpc>
                <a:spcPct val="110000"/>
              </a:lnSpc>
              <a:buNone/>
            </a:pPr>
            <a:r>
              <a:rPr lang="es-ES" sz="900" dirty="0"/>
              <a:t/>
            </a:r>
            <a:br>
              <a:rPr lang="es-ES" sz="900" dirty="0"/>
            </a:br>
            <a:r>
              <a:rPr lang="es-ES" dirty="0" smtClean="0"/>
              <a:t>8. </a:t>
            </a:r>
            <a:r>
              <a:rPr lang="es-ES" dirty="0" smtClean="0">
                <a:solidFill>
                  <a:srgbClr val="FF0000"/>
                </a:solidFill>
              </a:rPr>
              <a:t>Mantengan </a:t>
            </a:r>
            <a:r>
              <a:rPr lang="es-ES" dirty="0">
                <a:solidFill>
                  <a:srgbClr val="FF0000"/>
                </a:solidFill>
              </a:rPr>
              <a:t>la conversación corta</a:t>
            </a:r>
            <a:r>
              <a:rPr lang="es-ES" dirty="0" smtClean="0">
                <a:solidFill>
                  <a:srgbClr val="FF0000"/>
                </a:solidFill>
              </a:rPr>
              <a:t>.</a:t>
            </a:r>
          </a:p>
          <a:p>
            <a:pPr marL="0" lvl="0" indent="0">
              <a:lnSpc>
                <a:spcPct val="110000"/>
              </a:lnSpc>
              <a:buNone/>
            </a:pPr>
            <a:r>
              <a:rPr lang="es-ES" sz="900" dirty="0"/>
              <a:t/>
            </a:r>
            <a:br>
              <a:rPr lang="es-ES" sz="900" dirty="0"/>
            </a:br>
            <a:r>
              <a:rPr lang="es-ES" dirty="0" smtClean="0"/>
              <a:t>9. </a:t>
            </a:r>
            <a:r>
              <a:rPr lang="es-ES" dirty="0" smtClean="0">
                <a:solidFill>
                  <a:srgbClr val="FF0000"/>
                </a:solidFill>
              </a:rPr>
              <a:t>Escriban </a:t>
            </a:r>
            <a:r>
              <a:rPr lang="es-ES" dirty="0">
                <a:solidFill>
                  <a:srgbClr val="FF0000"/>
                </a:solidFill>
              </a:rPr>
              <a:t>algunas notas </a:t>
            </a:r>
            <a:r>
              <a:rPr lang="es-ES" dirty="0"/>
              <a:t>y </a:t>
            </a:r>
            <a:r>
              <a:rPr lang="es-ES" dirty="0" smtClean="0"/>
              <a:t>respondan </a:t>
            </a:r>
            <a:r>
              <a:rPr lang="es-ES" dirty="0"/>
              <a:t>a las preguntas en el </a:t>
            </a:r>
            <a:r>
              <a:rPr lang="es-ES" i="1" dirty="0">
                <a:solidFill>
                  <a:srgbClr val="FF0000"/>
                </a:solidFill>
              </a:rPr>
              <a:t>Diario de Misión y Consulta</a:t>
            </a:r>
            <a:r>
              <a:rPr lang="es-ES" dirty="0"/>
              <a:t> después de su regreso</a:t>
            </a:r>
            <a:r>
              <a:rPr lang="es-ES" dirty="0" smtClean="0"/>
              <a:t>.</a:t>
            </a:r>
          </a:p>
          <a:p>
            <a:pPr marL="0" lvl="0" indent="0">
              <a:lnSpc>
                <a:spcPct val="110000"/>
              </a:lnSpc>
              <a:buNone/>
            </a:pPr>
            <a:r>
              <a:rPr lang="es-ES" sz="800" dirty="0"/>
              <a:t/>
            </a:r>
            <a:br>
              <a:rPr lang="es-ES" sz="800" dirty="0"/>
            </a:br>
            <a:r>
              <a:rPr lang="es-ES" dirty="0" smtClean="0"/>
              <a:t>10. Si tienen </a:t>
            </a:r>
            <a:r>
              <a:rPr lang="es-ES" dirty="0"/>
              <a:t>alguna pregunta, </a:t>
            </a:r>
            <a:r>
              <a:rPr lang="es-ES" dirty="0" smtClean="0">
                <a:solidFill>
                  <a:srgbClr val="FF0000"/>
                </a:solidFill>
              </a:rPr>
              <a:t>consulten </a:t>
            </a:r>
            <a:r>
              <a:rPr lang="es-ES" dirty="0">
                <a:solidFill>
                  <a:srgbClr val="FF0000"/>
                </a:solidFill>
              </a:rPr>
              <a:t>con los líderes del equipo </a:t>
            </a:r>
            <a:r>
              <a:rPr lang="es-ES" dirty="0" smtClean="0">
                <a:solidFill>
                  <a:srgbClr val="FF0000"/>
                </a:solidFill>
              </a:rPr>
              <a:t>Parroquial del V </a:t>
            </a:r>
            <a:r>
              <a:rPr lang="es-ES" dirty="0">
                <a:solidFill>
                  <a:srgbClr val="FF0000"/>
                </a:solidFill>
              </a:rPr>
              <a:t>Encuentro en su </a:t>
            </a:r>
            <a:r>
              <a:rPr lang="es-ES" dirty="0" smtClean="0">
                <a:solidFill>
                  <a:srgbClr val="FF0000"/>
                </a:solidFill>
              </a:rPr>
              <a:t>comunidad.</a:t>
            </a:r>
          </a:p>
          <a:p>
            <a:pPr marL="0" lvl="0" indent="0">
              <a:lnSpc>
                <a:spcPct val="110000"/>
              </a:lnSpc>
              <a:buNone/>
            </a:pPr>
            <a:endParaRPr lang="en-US" dirty="0">
              <a:solidFill>
                <a:srgbClr val="FF0000"/>
              </a:solidFill>
            </a:endParaRPr>
          </a:p>
        </p:txBody>
      </p:sp>
      <p:pic>
        <p:nvPicPr>
          <p:cNvPr id="16" name="Picture 15" descr="/Users/patriciajimenez/Desktop/Current V Enc Projects/Vencuentro Logo/Logos for Web/Bilingual/V-EncuentoLogo-bilingual-Horizont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172" y="6161064"/>
            <a:ext cx="2667000" cy="685800"/>
          </a:xfrm>
          <a:prstGeom prst="rect">
            <a:avLst/>
          </a:prstGeom>
          <a:noFill/>
          <a:ln>
            <a:noFill/>
          </a:ln>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6312" y="2667000"/>
            <a:ext cx="1851074" cy="1156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4152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838200"/>
            <a:ext cx="8839200" cy="446276"/>
          </a:xfrm>
          <a:prstGeom prst="rect">
            <a:avLst/>
          </a:prstGeom>
        </p:spPr>
        <p:txBody>
          <a:bodyPr wrap="square">
            <a:spAutoFit/>
          </a:bodyPr>
          <a:lstStyle/>
          <a:p>
            <a:pPr algn="ctr"/>
            <a:endParaRPr lang="en-US" sz="2300" dirty="0">
              <a:latin typeface="Arial" pitchFamily="34" charset="0"/>
              <a:cs typeface="Arial" pitchFamily="34" charset="0"/>
            </a:endParaRPr>
          </a:p>
        </p:txBody>
      </p:sp>
      <p:pic>
        <p:nvPicPr>
          <p:cNvPr id="4" name="Picture 3" descr="/Users/patriciajimenez/Desktop/Current V Enc Projects/Vencuentro Logo/Logos for Web/Bilingual/V-EncuentoLogo-bilingual-Horizont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091" y="81290"/>
            <a:ext cx="3111818" cy="838200"/>
          </a:xfrm>
          <a:prstGeom prst="rect">
            <a:avLst/>
          </a:prstGeom>
          <a:noFill/>
          <a:ln>
            <a:noFill/>
          </a:ln>
        </p:spPr>
      </p:pic>
      <p:sp>
        <p:nvSpPr>
          <p:cNvPr id="3" name="Rectangle 2"/>
          <p:cNvSpPr/>
          <p:nvPr/>
        </p:nvSpPr>
        <p:spPr>
          <a:xfrm>
            <a:off x="1143000" y="1028343"/>
            <a:ext cx="6858000" cy="5509200"/>
          </a:xfrm>
          <a:prstGeom prst="rect">
            <a:avLst/>
          </a:prstGeom>
        </p:spPr>
        <p:txBody>
          <a:bodyPr wrap="square">
            <a:spAutoFit/>
          </a:bodyPr>
          <a:lstStyle/>
          <a:p>
            <a:pPr algn="ctr"/>
            <a:r>
              <a:rPr lang="es-ES" sz="2200" dirty="0"/>
              <a:t>Dios misericordioso, </a:t>
            </a:r>
            <a:r>
              <a:rPr lang="es-ES" sz="2200" dirty="0" smtClean="0"/>
              <a:t/>
            </a:r>
            <a:br>
              <a:rPr lang="es-ES" sz="2200" dirty="0" smtClean="0"/>
            </a:br>
            <a:r>
              <a:rPr lang="es-ES" sz="2200" dirty="0" smtClean="0"/>
              <a:t>Tú </a:t>
            </a:r>
            <a:r>
              <a:rPr lang="es-ES" sz="2200" dirty="0"/>
              <a:t>que saliste al encuentro de los discípulos de Emaús, concédenos un espíritu misionero </a:t>
            </a:r>
            <a:r>
              <a:rPr lang="es-ES" sz="2200" dirty="0" smtClean="0"/>
              <a:t/>
            </a:r>
            <a:br>
              <a:rPr lang="es-ES" sz="2200" dirty="0" smtClean="0"/>
            </a:br>
            <a:r>
              <a:rPr lang="es-ES" sz="2200" dirty="0" smtClean="0"/>
              <a:t>para </a:t>
            </a:r>
            <a:r>
              <a:rPr lang="es-ES" sz="2200" dirty="0"/>
              <a:t>salir al encuentro de nuestros hermanos y hermanas, unirnos a su caminar cotidiano, </a:t>
            </a:r>
            <a:r>
              <a:rPr lang="es-ES" sz="2200" dirty="0" smtClean="0"/>
              <a:t/>
            </a:r>
            <a:br>
              <a:rPr lang="es-ES" sz="2200" dirty="0" smtClean="0"/>
            </a:br>
            <a:r>
              <a:rPr lang="es-ES" sz="2200" dirty="0" smtClean="0"/>
              <a:t>escuchar </a:t>
            </a:r>
            <a:r>
              <a:rPr lang="es-ES" sz="2200" dirty="0"/>
              <a:t>sus tristezas y alegrías, encender sus corazones con el fuego de tu Palabra, prepararlos a reconocerte en la Eucaristía y enviarlos como discípulos misioneros a compartir la alegría del Evangelio a generaciones presentes y futuras de toda raza, lengua y cultura. Te lo pedimos desde nuestros corazones ardientes en el Espíritu Santo, en nombre de tu Hijo amado y por la intercesión de nuestra Madre María de Guadalupe, </a:t>
            </a:r>
            <a:r>
              <a:rPr lang="es-ES" sz="2200" dirty="0" smtClean="0"/>
              <a:t/>
            </a:r>
            <a:br>
              <a:rPr lang="es-ES" sz="2200" dirty="0" smtClean="0"/>
            </a:br>
            <a:r>
              <a:rPr lang="es-ES" sz="2200" dirty="0" smtClean="0"/>
              <a:t>Estrella </a:t>
            </a:r>
            <a:r>
              <a:rPr lang="es-ES" sz="2200" dirty="0"/>
              <a:t>de la Nueva Evangelización</a:t>
            </a:r>
            <a:r>
              <a:rPr lang="es-ES" sz="2200" dirty="0" smtClean="0"/>
              <a:t>.</a:t>
            </a:r>
            <a:br>
              <a:rPr lang="es-ES" sz="2200" dirty="0" smtClean="0"/>
            </a:br>
            <a:r>
              <a:rPr lang="es-ES" sz="2200" dirty="0" smtClean="0"/>
              <a:t> </a:t>
            </a:r>
            <a:r>
              <a:rPr lang="es-ES" sz="2200" dirty="0"/>
              <a:t>Amén.</a:t>
            </a:r>
            <a:endParaRPr lang="en-US" sz="2200" dirty="0"/>
          </a:p>
        </p:txBody>
      </p:sp>
    </p:spTree>
    <p:extLst>
      <p:ext uri="{BB962C8B-B14F-4D97-AF65-F5344CB8AC3E}">
        <p14:creationId xmlns:p14="http://schemas.microsoft.com/office/powerpoint/2010/main" val="18025854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41" y="533400"/>
            <a:ext cx="8871614" cy="1143000"/>
          </a:xfrm>
        </p:spPr>
        <p:txBody>
          <a:bodyPr>
            <a:noAutofit/>
          </a:bodyPr>
          <a:lstStyle/>
          <a:p>
            <a:r>
              <a:rPr lang="es-ES" sz="2800" b="1" dirty="0" smtClean="0"/>
              <a:t>Facilitar </a:t>
            </a:r>
            <a:r>
              <a:rPr lang="es-ES" sz="2800" b="1" dirty="0"/>
              <a:t>una conversación en </a:t>
            </a:r>
            <a:r>
              <a:rPr lang="es-ES" sz="2800" b="1" dirty="0" smtClean="0"/>
              <a:t>grupos pequeños </a:t>
            </a:r>
            <a:r>
              <a:rPr lang="es-ES" sz="2800" b="1" dirty="0"/>
              <a:t>(</a:t>
            </a:r>
            <a:r>
              <a:rPr lang="es-ES" sz="2800" b="1" dirty="0" smtClean="0"/>
              <a:t>Diálogo)</a:t>
            </a:r>
            <a:endParaRPr lang="en-US" sz="2800" b="1" dirty="0"/>
          </a:p>
        </p:txBody>
      </p:sp>
      <p:sp>
        <p:nvSpPr>
          <p:cNvPr id="3" name="Content Placeholder 2"/>
          <p:cNvSpPr>
            <a:spLocks noGrp="1"/>
          </p:cNvSpPr>
          <p:nvPr>
            <p:ph idx="1"/>
          </p:nvPr>
        </p:nvSpPr>
        <p:spPr>
          <a:xfrm>
            <a:off x="300111" y="1655099"/>
            <a:ext cx="8839200" cy="5408232"/>
          </a:xfrm>
        </p:spPr>
        <p:txBody>
          <a:bodyPr>
            <a:normAutofit/>
          </a:bodyPr>
          <a:lstStyle/>
          <a:p>
            <a:pPr marL="457200" indent="-347663">
              <a:buFont typeface="+mj-lt"/>
              <a:buAutoNum type="arabicPeriod"/>
            </a:pPr>
            <a:r>
              <a:rPr lang="es-ES" b="1" dirty="0" smtClean="0">
                <a:solidFill>
                  <a:srgbClr val="00B0F0"/>
                </a:solidFill>
              </a:rPr>
              <a:t>Crear </a:t>
            </a:r>
            <a:r>
              <a:rPr lang="es-ES" b="1" dirty="0">
                <a:solidFill>
                  <a:srgbClr val="00B0F0"/>
                </a:solidFill>
              </a:rPr>
              <a:t>un ambiente </a:t>
            </a:r>
            <a:r>
              <a:rPr lang="es-ES" b="1" dirty="0" smtClean="0">
                <a:solidFill>
                  <a:srgbClr val="00B0F0"/>
                </a:solidFill>
              </a:rPr>
              <a:t>inclusivo</a:t>
            </a:r>
            <a:r>
              <a:rPr lang="es-ES" sz="3000" b="1" dirty="0" smtClean="0">
                <a:solidFill>
                  <a:srgbClr val="00B0F0"/>
                </a:solidFill>
              </a:rPr>
              <a:t/>
            </a:r>
            <a:br>
              <a:rPr lang="es-ES" sz="3000" b="1" dirty="0" smtClean="0">
                <a:solidFill>
                  <a:srgbClr val="00B0F0"/>
                </a:solidFill>
              </a:rPr>
            </a:br>
            <a:endParaRPr lang="es-ES" sz="900" b="1" dirty="0">
              <a:solidFill>
                <a:srgbClr val="00B0F0"/>
              </a:solidFill>
            </a:endParaRPr>
          </a:p>
          <a:p>
            <a:pPr marL="859345" lvl="1" indent="-457200">
              <a:buFont typeface="Wingdings" panose="05000000000000000000" pitchFamily="2" charset="2"/>
              <a:buChar char="§"/>
            </a:pPr>
            <a:r>
              <a:rPr lang="es-ES" sz="2200" b="1" dirty="0">
                <a:solidFill>
                  <a:srgbClr val="FF0000"/>
                </a:solidFill>
              </a:rPr>
              <a:t>Invite a los participantes a presentarse</a:t>
            </a:r>
            <a:r>
              <a:rPr lang="es-ES" sz="2200" b="1" dirty="0" smtClean="0">
                <a:solidFill>
                  <a:srgbClr val="FF0000"/>
                </a:solidFill>
              </a:rPr>
              <a:t>.</a:t>
            </a:r>
            <a:r>
              <a:rPr lang="es-ES" sz="2400" b="1" dirty="0" smtClean="0"/>
              <a:t/>
            </a:r>
            <a:br>
              <a:rPr lang="es-ES" sz="2400" b="1" dirty="0" smtClean="0"/>
            </a:br>
            <a:endParaRPr lang="es-ES" sz="700" b="1" dirty="0"/>
          </a:p>
          <a:p>
            <a:pPr marL="859345" lvl="1" indent="-457200">
              <a:buFont typeface="Wingdings" panose="05000000000000000000" pitchFamily="2" charset="2"/>
              <a:buChar char="§"/>
            </a:pPr>
            <a:r>
              <a:rPr lang="es-ES" sz="2200" b="1" dirty="0">
                <a:solidFill>
                  <a:srgbClr val="FF0000"/>
                </a:solidFill>
              </a:rPr>
              <a:t>Compartir las expectativas para un diálogo eficaz</a:t>
            </a:r>
            <a:r>
              <a:rPr lang="es-ES" sz="2200" b="1" dirty="0" smtClean="0">
                <a:solidFill>
                  <a:srgbClr val="FF0000"/>
                </a:solidFill>
              </a:rPr>
              <a:t>.</a:t>
            </a:r>
            <a:r>
              <a:rPr lang="es-ES" sz="2200" b="1" dirty="0">
                <a:solidFill>
                  <a:srgbClr val="FF0000"/>
                </a:solidFill>
              </a:rPr>
              <a:t/>
            </a:r>
            <a:br>
              <a:rPr lang="es-ES" sz="2200" b="1" dirty="0">
                <a:solidFill>
                  <a:srgbClr val="FF0000"/>
                </a:solidFill>
              </a:rPr>
            </a:br>
            <a:endParaRPr lang="es-ES" sz="700" b="1" dirty="0">
              <a:solidFill>
                <a:srgbClr val="FF0000"/>
              </a:solidFill>
            </a:endParaRPr>
          </a:p>
          <a:p>
            <a:pPr marL="859345" lvl="1" indent="-457200">
              <a:buFont typeface="Wingdings" panose="05000000000000000000" pitchFamily="2" charset="2"/>
              <a:buChar char="§"/>
            </a:pPr>
            <a:r>
              <a:rPr lang="es-ES" sz="2200" b="1" dirty="0">
                <a:solidFill>
                  <a:srgbClr val="FF0000"/>
                </a:solidFill>
              </a:rPr>
              <a:t>Trate a los participantes con respeto y consideración</a:t>
            </a:r>
            <a:r>
              <a:rPr lang="es-ES" sz="2400" b="1" dirty="0" smtClean="0">
                <a:solidFill>
                  <a:srgbClr val="FF0000"/>
                </a:solidFill>
              </a:rPr>
              <a:t>.</a:t>
            </a:r>
            <a:br>
              <a:rPr lang="es-ES" sz="2400" b="1" dirty="0" smtClean="0">
                <a:solidFill>
                  <a:srgbClr val="FF0000"/>
                </a:solidFill>
              </a:rPr>
            </a:br>
            <a:endParaRPr lang="es-ES" sz="700" b="1" dirty="0">
              <a:solidFill>
                <a:srgbClr val="FF0000"/>
              </a:solidFill>
            </a:endParaRPr>
          </a:p>
          <a:p>
            <a:pPr marL="859345" lvl="1" indent="-457200">
              <a:buFont typeface="Wingdings" panose="05000000000000000000" pitchFamily="2" charset="2"/>
              <a:buChar char="§"/>
            </a:pPr>
            <a:r>
              <a:rPr lang="es-ES" sz="2200" b="1" dirty="0">
                <a:solidFill>
                  <a:srgbClr val="FF0000"/>
                </a:solidFill>
              </a:rPr>
              <a:t>Sea consciente de las barreras para compartir </a:t>
            </a:r>
            <a:r>
              <a:rPr lang="es-ES" sz="2200" b="1" dirty="0">
                <a:solidFill>
                  <a:srgbClr val="00B0F0"/>
                </a:solidFill>
              </a:rPr>
              <a:t>(culturales, sociales, experienciales, etc.)</a:t>
            </a:r>
            <a:r>
              <a:rPr lang="es-ES" sz="2400" b="1" dirty="0" smtClean="0"/>
              <a:t/>
            </a:r>
            <a:br>
              <a:rPr lang="es-ES" sz="2400" b="1" dirty="0" smtClean="0"/>
            </a:br>
            <a:endParaRPr lang="es-ES" sz="700" b="1" dirty="0"/>
          </a:p>
          <a:p>
            <a:pPr marL="859345" lvl="1" indent="-457200">
              <a:buFont typeface="Wingdings" panose="05000000000000000000" pitchFamily="2" charset="2"/>
              <a:buChar char="§"/>
            </a:pPr>
            <a:r>
              <a:rPr lang="es-ES" sz="2200" b="1" dirty="0">
                <a:solidFill>
                  <a:srgbClr val="FF0000"/>
                </a:solidFill>
              </a:rPr>
              <a:t>Invite y aliente a todos los participantes a compartir </a:t>
            </a:r>
            <a:r>
              <a:rPr lang="es-ES" sz="2200" b="1" dirty="0">
                <a:solidFill>
                  <a:srgbClr val="00B0F0"/>
                </a:solidFill>
              </a:rPr>
              <a:t>al menos una vez antes de invitar a los participantes a compartir de nuevo</a:t>
            </a:r>
            <a:endParaRPr lang="en-US" sz="2200" b="1" dirty="0">
              <a:solidFill>
                <a:srgbClr val="00B0F0"/>
              </a:solidFill>
            </a:endParaRPr>
          </a:p>
        </p:txBody>
      </p:sp>
      <p:sp>
        <p:nvSpPr>
          <p:cNvPr id="4" name="AutoShape 2" descr="Image result for estas invitad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7459"/>
          <a:stretch/>
        </p:blipFill>
        <p:spPr bwMode="auto">
          <a:xfrm>
            <a:off x="7086600" y="1219200"/>
            <a:ext cx="1799230" cy="87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1801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10600" cy="5257800"/>
          </a:xfrm>
        </p:spPr>
        <p:txBody>
          <a:bodyPr>
            <a:normAutofit fontScale="92500" lnSpcReduction="20000"/>
          </a:bodyPr>
          <a:lstStyle/>
          <a:p>
            <a:pPr marL="457200" indent="-347663">
              <a:buFont typeface="+mj-lt"/>
              <a:buAutoNum type="arabicPeriod" startAt="2"/>
            </a:pPr>
            <a:r>
              <a:rPr lang="es-ES" b="1" dirty="0" smtClean="0">
                <a:solidFill>
                  <a:srgbClr val="00B0F0"/>
                </a:solidFill>
              </a:rPr>
              <a:t>Mantenga las discusiones constructivas y positivas</a:t>
            </a:r>
          </a:p>
          <a:p>
            <a:pPr marL="566737" indent="-457200">
              <a:buFont typeface="Wingdings" panose="05000000000000000000" pitchFamily="2" charset="2"/>
              <a:buChar char="§"/>
            </a:pPr>
            <a:r>
              <a:rPr lang="es-ES" sz="2400" b="1" dirty="0" smtClean="0">
                <a:solidFill>
                  <a:srgbClr val="FF0000"/>
                </a:solidFill>
              </a:rPr>
              <a:t>Manténgase centrado en el tema.</a:t>
            </a:r>
            <a:br>
              <a:rPr lang="es-ES" sz="2400" b="1" dirty="0" smtClean="0">
                <a:solidFill>
                  <a:srgbClr val="FF0000"/>
                </a:solidFill>
              </a:rPr>
            </a:br>
            <a:endParaRPr lang="es-ES" sz="900" b="1" dirty="0" smtClean="0">
              <a:solidFill>
                <a:srgbClr val="FF0000"/>
              </a:solidFill>
            </a:endParaRPr>
          </a:p>
          <a:p>
            <a:pPr marL="566737" indent="-457200">
              <a:buFont typeface="Wingdings" panose="05000000000000000000" pitchFamily="2" charset="2"/>
              <a:buChar char="§"/>
            </a:pPr>
            <a:r>
              <a:rPr lang="es-ES" sz="2400" b="1" dirty="0" smtClean="0">
                <a:solidFill>
                  <a:srgbClr val="FF0000"/>
                </a:solidFill>
              </a:rPr>
              <a:t>Siga </a:t>
            </a:r>
            <a:r>
              <a:rPr lang="es-ES" sz="2400" b="1" dirty="0">
                <a:solidFill>
                  <a:srgbClr val="FF0000"/>
                </a:solidFill>
              </a:rPr>
              <a:t>el proceso </a:t>
            </a:r>
            <a:r>
              <a:rPr lang="es-ES" sz="2400" b="1" dirty="0">
                <a:solidFill>
                  <a:srgbClr val="00B0F0"/>
                </a:solidFill>
              </a:rPr>
              <a:t>indicado para cada sesión</a:t>
            </a:r>
            <a:r>
              <a:rPr lang="es-ES" sz="2400" b="1" dirty="0" smtClean="0">
                <a:solidFill>
                  <a:srgbClr val="00B0F0"/>
                </a:solidFill>
              </a:rPr>
              <a:t>.</a:t>
            </a:r>
            <a:r>
              <a:rPr lang="es-ES" sz="2400" b="1" dirty="0" smtClean="0">
                <a:solidFill>
                  <a:srgbClr val="FF0000"/>
                </a:solidFill>
              </a:rPr>
              <a:t/>
            </a:r>
            <a:br>
              <a:rPr lang="es-ES" sz="2400" b="1" dirty="0" smtClean="0">
                <a:solidFill>
                  <a:srgbClr val="FF0000"/>
                </a:solidFill>
              </a:rPr>
            </a:br>
            <a:endParaRPr lang="es-ES" sz="900" b="1" dirty="0">
              <a:solidFill>
                <a:srgbClr val="FF0000"/>
              </a:solidFill>
            </a:endParaRPr>
          </a:p>
          <a:p>
            <a:pPr marL="566737" indent="-457200">
              <a:buFont typeface="Wingdings" panose="05000000000000000000" pitchFamily="2" charset="2"/>
              <a:buChar char="§"/>
            </a:pPr>
            <a:r>
              <a:rPr lang="es-ES" sz="2400" b="1" dirty="0" smtClean="0">
                <a:solidFill>
                  <a:srgbClr val="FF0000"/>
                </a:solidFill>
              </a:rPr>
              <a:t>Solicite respeto </a:t>
            </a:r>
            <a:r>
              <a:rPr lang="es-ES" sz="2400" b="1" dirty="0" smtClean="0">
                <a:solidFill>
                  <a:srgbClr val="00B0F0"/>
                </a:solidFill>
              </a:rPr>
              <a:t>si los participantes desafían las ideas de otros.</a:t>
            </a:r>
          </a:p>
          <a:p>
            <a:pPr marL="916686" lvl="1" indent="-514350"/>
            <a:r>
              <a:rPr lang="es-ES" dirty="0">
                <a:solidFill>
                  <a:srgbClr val="FF0000"/>
                </a:solidFill>
              </a:rPr>
              <a:t>¡No </a:t>
            </a:r>
            <a:r>
              <a:rPr lang="es-ES" dirty="0" smtClean="0">
                <a:solidFill>
                  <a:srgbClr val="FF0000"/>
                </a:solidFill>
              </a:rPr>
              <a:t>seas </a:t>
            </a:r>
            <a:r>
              <a:rPr lang="es-ES" dirty="0">
                <a:solidFill>
                  <a:srgbClr val="FF0000"/>
                </a:solidFill>
              </a:rPr>
              <a:t>el primero en responder a una pregunta!</a:t>
            </a:r>
            <a:r>
              <a:rPr lang="es-ES" dirty="0">
                <a:solidFill>
                  <a:srgbClr val="00B0F0"/>
                </a:solidFill>
              </a:rPr>
              <a:t/>
            </a:r>
            <a:br>
              <a:rPr lang="es-ES" dirty="0">
                <a:solidFill>
                  <a:srgbClr val="00B0F0"/>
                </a:solidFill>
              </a:rPr>
            </a:br>
            <a:endParaRPr lang="es-ES" sz="900" dirty="0">
              <a:solidFill>
                <a:srgbClr val="00B0F0"/>
              </a:solidFill>
            </a:endParaRPr>
          </a:p>
          <a:p>
            <a:pPr marL="916686" lvl="1" indent="-514350"/>
            <a:r>
              <a:rPr lang="es-ES" dirty="0">
                <a:solidFill>
                  <a:srgbClr val="FF0000"/>
                </a:solidFill>
              </a:rPr>
              <a:t>Revisar las contribuciones anteriores </a:t>
            </a:r>
            <a:r>
              <a:rPr lang="es-ES" dirty="0">
                <a:solidFill>
                  <a:srgbClr val="00B0F0"/>
                </a:solidFill>
              </a:rPr>
              <a:t>e incorporarlas en discusiones posteriores.</a:t>
            </a:r>
            <a:br>
              <a:rPr lang="es-ES" dirty="0">
                <a:solidFill>
                  <a:srgbClr val="00B0F0"/>
                </a:solidFill>
              </a:rPr>
            </a:br>
            <a:endParaRPr lang="es-ES" sz="900" dirty="0">
              <a:solidFill>
                <a:srgbClr val="00B0F0"/>
              </a:solidFill>
            </a:endParaRPr>
          </a:p>
          <a:p>
            <a:pPr marL="916686" lvl="1" indent="-514350"/>
            <a:r>
              <a:rPr lang="es-ES" dirty="0">
                <a:solidFill>
                  <a:srgbClr val="FF0000"/>
                </a:solidFill>
              </a:rPr>
              <a:t>No </a:t>
            </a:r>
            <a:r>
              <a:rPr lang="es-ES" dirty="0" smtClean="0">
                <a:solidFill>
                  <a:srgbClr val="FF0000"/>
                </a:solidFill>
              </a:rPr>
              <a:t>tenga </a:t>
            </a:r>
            <a:r>
              <a:rPr lang="es-ES" dirty="0">
                <a:solidFill>
                  <a:srgbClr val="FF0000"/>
                </a:solidFill>
              </a:rPr>
              <a:t>miedo del silencio. </a:t>
            </a:r>
            <a:r>
              <a:rPr lang="es-ES" dirty="0">
                <a:solidFill>
                  <a:srgbClr val="00B0F0"/>
                </a:solidFill>
              </a:rPr>
              <a:t>Permítalo, Repita las preguntas, resuma el compartir, pregunte: </a:t>
            </a:r>
            <a:r>
              <a:rPr lang="es-ES" i="1" dirty="0">
                <a:solidFill>
                  <a:srgbClr val="00B0F0"/>
                </a:solidFill>
              </a:rPr>
              <a:t>¿Qué está pensando? ¿Qué sientes?</a:t>
            </a:r>
            <a:endParaRPr lang="en-US" i="1" dirty="0">
              <a:solidFill>
                <a:srgbClr val="00B0F0"/>
              </a:solidFill>
            </a:endParaRPr>
          </a:p>
          <a:p>
            <a:pPr marL="916686" lvl="1" indent="-514350"/>
            <a:endParaRPr lang="en-US" dirty="0"/>
          </a:p>
          <a:p>
            <a:pPr marL="109537" indent="0">
              <a:buNone/>
            </a:pPr>
            <a:r>
              <a:rPr lang="es-ES" sz="2400" b="1" dirty="0" smtClean="0">
                <a:solidFill>
                  <a:srgbClr val="00B0F0"/>
                </a:solidFill>
              </a:rPr>
              <a:t/>
            </a:r>
            <a:br>
              <a:rPr lang="es-ES" sz="2400" b="1" dirty="0" smtClean="0">
                <a:solidFill>
                  <a:srgbClr val="00B0F0"/>
                </a:solidFill>
              </a:rPr>
            </a:br>
            <a:endParaRPr lang="es-ES" sz="900" b="1" dirty="0">
              <a:solidFill>
                <a:srgbClr val="00B0F0"/>
              </a:solidFill>
            </a:endParaRPr>
          </a:p>
        </p:txBody>
      </p:sp>
      <p:sp>
        <p:nvSpPr>
          <p:cNvPr id="4" name="Title 1"/>
          <p:cNvSpPr txBox="1">
            <a:spLocks/>
          </p:cNvSpPr>
          <p:nvPr/>
        </p:nvSpPr>
        <p:spPr>
          <a:xfrm>
            <a:off x="171212" y="457200"/>
            <a:ext cx="8972787" cy="1219200"/>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S" sz="3200" b="1" dirty="0"/>
              <a:t>Facilitar una conversación en grupos pequeños (Diálogo</a:t>
            </a:r>
            <a:r>
              <a:rPr lang="es-ES" sz="3200" b="1" dirty="0" smtClean="0"/>
              <a:t>)</a:t>
            </a:r>
            <a:endParaRPr lang="en-US" sz="3200" b="1" dirty="0"/>
          </a:p>
        </p:txBody>
      </p:sp>
      <p:pic>
        <p:nvPicPr>
          <p:cNvPr id="2050" name="Picture 2" descr="C:\Users\dmk\AppData\Local\Microsoft\Windows\Temporary Internet Files\Content.IE5\EDT2AVER\KellyRBlueWatchDetai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3409" y="2057400"/>
            <a:ext cx="10475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918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219200"/>
          </a:xfrm>
        </p:spPr>
        <p:txBody>
          <a:bodyPr>
            <a:normAutofit/>
          </a:bodyPr>
          <a:lstStyle/>
          <a:p>
            <a:r>
              <a:rPr lang="es-ES" sz="3200" b="1" dirty="0" smtClean="0"/>
              <a:t>Sesión </a:t>
            </a:r>
            <a:r>
              <a:rPr lang="es-ES" sz="3200" b="1" dirty="0"/>
              <a:t>1: Llamados a un </a:t>
            </a:r>
            <a:r>
              <a:rPr lang="es-ES" sz="3200" b="1" dirty="0" smtClean="0"/>
              <a:t>encuentro de amor </a:t>
            </a:r>
            <a:r>
              <a:rPr lang="es-ES" sz="3200" b="1" dirty="0"/>
              <a:t>con Jesús en la Iglesia</a:t>
            </a:r>
            <a:endParaRPr lang="en-US" sz="3200" b="1" dirty="0"/>
          </a:p>
        </p:txBody>
      </p:sp>
      <p:sp>
        <p:nvSpPr>
          <p:cNvPr id="3" name="Content Placeholder 2"/>
          <p:cNvSpPr>
            <a:spLocks noGrp="1"/>
          </p:cNvSpPr>
          <p:nvPr>
            <p:ph idx="1"/>
          </p:nvPr>
        </p:nvSpPr>
        <p:spPr>
          <a:xfrm>
            <a:off x="155575" y="1680972"/>
            <a:ext cx="8620750" cy="5257800"/>
          </a:xfrm>
        </p:spPr>
        <p:txBody>
          <a:bodyPr>
            <a:normAutofit/>
          </a:bodyPr>
          <a:lstStyle/>
          <a:p>
            <a:pPr>
              <a:buFont typeface="Courier New" panose="02070309020205020404" pitchFamily="49" charset="0"/>
              <a:buChar char="o"/>
            </a:pPr>
            <a:r>
              <a:rPr lang="es-ES" sz="3000" b="1" dirty="0" smtClean="0"/>
              <a:t>Símbolos </a:t>
            </a:r>
            <a:r>
              <a:rPr lang="es-ES" sz="3000" b="1" dirty="0"/>
              <a:t>y </a:t>
            </a:r>
            <a:r>
              <a:rPr lang="es-ES" sz="3000" b="1" dirty="0" smtClean="0"/>
              <a:t>Materiales Necesarios:</a:t>
            </a:r>
            <a:endParaRPr lang="es-ES" sz="3000" b="1" dirty="0"/>
          </a:p>
          <a:p>
            <a:pPr lvl="2">
              <a:buFont typeface="Wingdings" panose="05000000000000000000" pitchFamily="2" charset="2"/>
              <a:buChar char="§"/>
            </a:pPr>
            <a:r>
              <a:rPr lang="es-ES" sz="2100" dirty="0" smtClean="0">
                <a:solidFill>
                  <a:schemeClr val="accent2"/>
                </a:solidFill>
              </a:rPr>
              <a:t>Imagen </a:t>
            </a:r>
            <a:r>
              <a:rPr lang="es-ES" sz="2100" dirty="0">
                <a:solidFill>
                  <a:schemeClr val="accent2"/>
                </a:solidFill>
              </a:rPr>
              <a:t>de un camino en el </a:t>
            </a:r>
            <a:r>
              <a:rPr lang="es-ES" sz="2100" dirty="0" smtClean="0">
                <a:solidFill>
                  <a:schemeClr val="accent2"/>
                </a:solidFill>
              </a:rPr>
              <a:t>centro</a:t>
            </a:r>
            <a:br>
              <a:rPr lang="es-ES" sz="2100" dirty="0" smtClean="0">
                <a:solidFill>
                  <a:schemeClr val="accent2"/>
                </a:solidFill>
              </a:rPr>
            </a:br>
            <a:endParaRPr lang="es-ES" sz="2100" dirty="0">
              <a:solidFill>
                <a:schemeClr val="accent2"/>
              </a:solidFill>
            </a:endParaRPr>
          </a:p>
          <a:p>
            <a:pPr lvl="2">
              <a:buFont typeface="Wingdings" panose="05000000000000000000" pitchFamily="2" charset="2"/>
              <a:buChar char="§"/>
            </a:pPr>
            <a:r>
              <a:rPr lang="es-ES" sz="2100" dirty="0" smtClean="0">
                <a:solidFill>
                  <a:schemeClr val="accent2"/>
                </a:solidFill>
              </a:rPr>
              <a:t>Vendas para cada participante </a:t>
            </a:r>
            <a:br>
              <a:rPr lang="es-ES" sz="2100" dirty="0" smtClean="0">
                <a:solidFill>
                  <a:schemeClr val="accent2"/>
                </a:solidFill>
              </a:rPr>
            </a:br>
            <a:endParaRPr lang="es-ES" sz="2100" dirty="0" smtClean="0">
              <a:solidFill>
                <a:schemeClr val="accent2"/>
              </a:solidFill>
            </a:endParaRPr>
          </a:p>
          <a:p>
            <a:pPr lvl="2">
              <a:buFont typeface="Wingdings" panose="05000000000000000000" pitchFamily="2" charset="2"/>
              <a:buChar char="§"/>
            </a:pPr>
            <a:r>
              <a:rPr lang="es-ES" sz="2100" dirty="0" smtClean="0">
                <a:solidFill>
                  <a:schemeClr val="accent2"/>
                </a:solidFill>
              </a:rPr>
              <a:t>Cesta </a:t>
            </a:r>
            <a:r>
              <a:rPr lang="es-ES" sz="2100" dirty="0">
                <a:solidFill>
                  <a:schemeClr val="accent2"/>
                </a:solidFill>
              </a:rPr>
              <a:t>con </a:t>
            </a:r>
            <a:r>
              <a:rPr lang="es-ES" sz="2100" dirty="0" smtClean="0">
                <a:solidFill>
                  <a:schemeClr val="accent2"/>
                </a:solidFill>
              </a:rPr>
              <a:t>pulseras para cada uno </a:t>
            </a:r>
            <a:br>
              <a:rPr lang="es-ES" sz="2100" dirty="0" smtClean="0">
                <a:solidFill>
                  <a:schemeClr val="accent2"/>
                </a:solidFill>
              </a:rPr>
            </a:br>
            <a:endParaRPr lang="es-ES" sz="2100" dirty="0" smtClean="0">
              <a:solidFill>
                <a:schemeClr val="accent2"/>
              </a:solidFill>
            </a:endParaRPr>
          </a:p>
          <a:p>
            <a:pPr lvl="2">
              <a:buFont typeface="Wingdings" panose="05000000000000000000" pitchFamily="2" charset="2"/>
              <a:buChar char="§"/>
            </a:pPr>
            <a:r>
              <a:rPr lang="es-ES" sz="2100" dirty="0" smtClean="0">
                <a:solidFill>
                  <a:schemeClr val="accent2"/>
                </a:solidFill>
              </a:rPr>
              <a:t>Música </a:t>
            </a:r>
            <a:r>
              <a:rPr lang="es-ES" sz="2100" dirty="0">
                <a:solidFill>
                  <a:schemeClr val="accent2"/>
                </a:solidFill>
              </a:rPr>
              <a:t>y </a:t>
            </a:r>
            <a:r>
              <a:rPr lang="es-ES" sz="2100" dirty="0" smtClean="0">
                <a:solidFill>
                  <a:schemeClr val="accent2"/>
                </a:solidFill>
              </a:rPr>
              <a:t>Estéreo/Parlantes </a:t>
            </a:r>
            <a:r>
              <a:rPr lang="es-ES" sz="2100" dirty="0">
                <a:solidFill>
                  <a:schemeClr val="accent2"/>
                </a:solidFill>
              </a:rPr>
              <a:t>(Recursos / Música</a:t>
            </a:r>
            <a:r>
              <a:rPr lang="es-ES" sz="2100" dirty="0" smtClean="0">
                <a:solidFill>
                  <a:schemeClr val="accent2"/>
                </a:solidFill>
              </a:rPr>
              <a:t>)</a:t>
            </a:r>
            <a:r>
              <a:rPr lang="es-ES" sz="2100" dirty="0">
                <a:solidFill>
                  <a:schemeClr val="accent2"/>
                </a:solidFill>
              </a:rPr>
              <a:t/>
            </a:r>
            <a:br>
              <a:rPr lang="es-ES" sz="2100" dirty="0">
                <a:solidFill>
                  <a:schemeClr val="accent2"/>
                </a:solidFill>
              </a:rPr>
            </a:br>
            <a:endParaRPr lang="es-ES" sz="2100" dirty="0">
              <a:solidFill>
                <a:schemeClr val="accent2"/>
              </a:solidFill>
            </a:endParaRPr>
          </a:p>
          <a:p>
            <a:pPr lvl="2">
              <a:buFont typeface="Wingdings" panose="05000000000000000000" pitchFamily="2" charset="2"/>
              <a:buChar char="§"/>
            </a:pPr>
            <a:r>
              <a:rPr lang="es-ES" sz="2100" dirty="0" smtClean="0">
                <a:solidFill>
                  <a:schemeClr val="accent2"/>
                </a:solidFill>
              </a:rPr>
              <a:t>Copias de Oración </a:t>
            </a:r>
            <a:r>
              <a:rPr lang="es-ES" sz="2100" dirty="0">
                <a:solidFill>
                  <a:schemeClr val="accent2"/>
                </a:solidFill>
              </a:rPr>
              <a:t>(Celebrar)</a:t>
            </a:r>
          </a:p>
          <a:p>
            <a:pPr lvl="2"/>
            <a:endParaRPr lang="en-US" sz="2200" dirty="0"/>
          </a:p>
          <a:p>
            <a:endParaRPr lang="en-US" sz="2600" dirty="0" smtClean="0"/>
          </a:p>
          <a:p>
            <a:pPr lvl="2"/>
            <a:endParaRPr lang="en-US" sz="2000" i="1" dirty="0" smtClean="0"/>
          </a:p>
          <a:p>
            <a:pPr lvl="2"/>
            <a:endParaRPr lang="en-US" sz="2200" dirty="0" smtClean="0"/>
          </a:p>
          <a:p>
            <a:pPr lvl="2"/>
            <a:endParaRPr lang="en-US" sz="2200" dirty="0" smtClean="0"/>
          </a:p>
          <a:p>
            <a:pPr lvl="2"/>
            <a:endParaRPr lang="en-US" sz="2200" dirty="0" smtClean="0"/>
          </a:p>
        </p:txBody>
      </p:sp>
      <p:pic>
        <p:nvPicPr>
          <p:cNvPr id="47106" name="Picture 2" descr="Image result for Path"/>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Lst>
          </a:blip>
          <a:srcRect/>
          <a:stretch>
            <a:fillRect/>
          </a:stretch>
        </p:blipFill>
        <p:spPr bwMode="auto">
          <a:xfrm>
            <a:off x="7304472" y="2667000"/>
            <a:ext cx="1636442" cy="1225752"/>
          </a:xfrm>
          <a:prstGeom prst="rect">
            <a:avLst/>
          </a:prstGeom>
          <a:noFill/>
        </p:spPr>
      </p:pic>
      <p:sp>
        <p:nvSpPr>
          <p:cNvPr id="47108" name="AutoShape 4"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0" name="AutoShape 6"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2" name="AutoShape 8"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4" name="AutoShape 10"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6" name="AutoShape 12"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8" name="AutoShape 14"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20" name="Picture 16" descr="Image result for bandana blindfold"/>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Lst>
          </a:blip>
          <a:srcRect l="18569" t="12932"/>
          <a:stretch>
            <a:fillRect/>
          </a:stretch>
        </p:blipFill>
        <p:spPr bwMode="auto">
          <a:xfrm>
            <a:off x="7633646" y="4419600"/>
            <a:ext cx="1307267" cy="1720324"/>
          </a:xfrm>
          <a:prstGeom prst="rect">
            <a:avLst/>
          </a:prstGeom>
          <a:noFill/>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4514" y="1069086"/>
            <a:ext cx="1676400" cy="1223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0561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990600"/>
            <a:ext cx="8229600" cy="1066800"/>
          </a:xfrm>
        </p:spPr>
        <p:txBody>
          <a:bodyPr>
            <a:normAutofit/>
          </a:bodyPr>
          <a:lstStyle/>
          <a:p>
            <a:r>
              <a:rPr lang="es-ES" sz="2800" b="1" dirty="0" smtClean="0">
                <a:solidFill>
                  <a:srgbClr val="FF0000"/>
                </a:solidFill>
              </a:rPr>
              <a:t>PRIMERA SESION            COMENZAR </a:t>
            </a:r>
            <a:r>
              <a:rPr lang="es-ES" sz="2800" b="1" dirty="0">
                <a:solidFill>
                  <a:srgbClr val="FF0000"/>
                </a:solidFill>
              </a:rPr>
              <a:t>c</a:t>
            </a:r>
            <a:r>
              <a:rPr lang="es-ES" sz="2800" b="1" dirty="0" smtClean="0">
                <a:solidFill>
                  <a:srgbClr val="FF0000"/>
                </a:solidFill>
              </a:rPr>
              <a:t>on la </a:t>
            </a:r>
            <a:br>
              <a:rPr lang="es-ES" sz="2800" b="1" dirty="0" smtClean="0">
                <a:solidFill>
                  <a:srgbClr val="FF0000"/>
                </a:solidFill>
              </a:rPr>
            </a:br>
            <a:r>
              <a:rPr lang="es-ES" sz="2800" b="1" dirty="0" smtClean="0">
                <a:solidFill>
                  <a:srgbClr val="FF0000"/>
                </a:solidFill>
              </a:rPr>
              <a:t>Oración Compartida</a:t>
            </a:r>
            <a:r>
              <a:rPr lang="es-ES" sz="2800" dirty="0" smtClean="0"/>
              <a:t> </a:t>
            </a:r>
            <a:endParaRPr lang="en-US" sz="2800" dirty="0"/>
          </a:p>
        </p:txBody>
      </p:sp>
      <p:sp>
        <p:nvSpPr>
          <p:cNvPr id="3" name="Content Placeholder 2"/>
          <p:cNvSpPr>
            <a:spLocks noGrp="1"/>
          </p:cNvSpPr>
          <p:nvPr>
            <p:ph idx="1"/>
          </p:nvPr>
        </p:nvSpPr>
        <p:spPr>
          <a:xfrm>
            <a:off x="304800" y="2286000"/>
            <a:ext cx="8229600" cy="4325112"/>
          </a:xfrm>
        </p:spPr>
        <p:txBody>
          <a:bodyPr/>
          <a:lstStyle/>
          <a:p>
            <a:pPr marL="109728" indent="0">
              <a:buNone/>
            </a:pPr>
            <a:r>
              <a:rPr lang="es-ES" sz="2400" dirty="0"/>
              <a:t>Canto</a:t>
            </a:r>
          </a:p>
          <a:p>
            <a:pPr marL="109728" indent="0">
              <a:buNone/>
            </a:pPr>
            <a:r>
              <a:rPr lang="es-ES" sz="2400" dirty="0" smtClean="0"/>
              <a:t>Lectura : pg. 11 En el Camino de Emaús</a:t>
            </a:r>
          </a:p>
          <a:p>
            <a:pPr marL="109728" indent="0">
              <a:buNone/>
            </a:pPr>
            <a:r>
              <a:rPr lang="es-ES" sz="2400" dirty="0" smtClean="0"/>
              <a:t>Pg. 16, creen un ritual con las vendas para la oración, sigan con la</a:t>
            </a:r>
            <a:r>
              <a:rPr lang="es-ES" sz="2400" dirty="0"/>
              <a:t> </a:t>
            </a:r>
            <a:r>
              <a:rPr lang="es-ES" sz="2400" dirty="0" smtClean="0"/>
              <a:t>lectura y con el Canto de Envió le </a:t>
            </a:r>
          </a:p>
          <a:p>
            <a:pPr marL="109728" indent="0">
              <a:buNone/>
            </a:pPr>
            <a:r>
              <a:rPr lang="es-ES" sz="2400" dirty="0" smtClean="0"/>
              <a:t>entregan dos pulseras a cada uno, </a:t>
            </a:r>
          </a:p>
          <a:p>
            <a:pPr marL="109728" indent="0">
              <a:buNone/>
            </a:pPr>
            <a:r>
              <a:rPr lang="es-ES" sz="2400" dirty="0" smtClean="0"/>
              <a:t>la segunda para la persona que </a:t>
            </a:r>
          </a:p>
          <a:p>
            <a:pPr marL="109728" indent="0">
              <a:buNone/>
            </a:pPr>
            <a:r>
              <a:rPr lang="es-ES" sz="2400" dirty="0" smtClean="0"/>
              <a:t>va a encontrar.</a:t>
            </a:r>
          </a:p>
          <a:p>
            <a:pPr marL="109728" indent="0">
              <a:buNone/>
            </a:pPr>
            <a:r>
              <a:rPr lang="es-ES" sz="2400" dirty="0" smtClean="0"/>
              <a:t>Usen el método de VER, JUZGAR/PENSAR, </a:t>
            </a:r>
          </a:p>
          <a:p>
            <a:pPr marL="109728" indent="0">
              <a:buNone/>
            </a:pPr>
            <a:r>
              <a:rPr lang="es-ES" sz="2400" dirty="0" smtClean="0"/>
              <a:t>ACTUAR/OBRAR, Y CELEBRAR Vea el plan</a:t>
            </a:r>
          </a:p>
          <a:p>
            <a:endParaRPr lang="en-US" dirty="0"/>
          </a:p>
        </p:txBody>
      </p:sp>
      <p:pic>
        <p:nvPicPr>
          <p:cNvPr id="2050" name="Picture 2" descr="Image result for removiendo vendas de los o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350838"/>
            <a:ext cx="742950" cy="7429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09999"/>
            <a:ext cx="24669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4184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533400"/>
          </a:xfrm>
        </p:spPr>
        <p:txBody>
          <a:bodyPr>
            <a:normAutofit/>
          </a:bodyPr>
          <a:lstStyle/>
          <a:p>
            <a:r>
              <a:rPr lang="es-ES" sz="2400" dirty="0" smtClean="0"/>
              <a:t>Plan para la Primera Sesión</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8957620"/>
              </p:ext>
            </p:extLst>
          </p:nvPr>
        </p:nvGraphicFramePr>
        <p:xfrm>
          <a:off x="304801" y="987171"/>
          <a:ext cx="8381999" cy="5888734"/>
        </p:xfrm>
        <a:graphic>
          <a:graphicData uri="http://schemas.openxmlformats.org/drawingml/2006/table">
            <a:tbl>
              <a:tblPr firstRow="1" firstCol="1" bandRow="1" bandCol="1">
                <a:tableStyleId>{5C22544A-7EE6-4342-B048-85BDC9FD1C3A}</a:tableStyleId>
              </a:tblPr>
              <a:tblGrid>
                <a:gridCol w="1219200"/>
                <a:gridCol w="1295400"/>
                <a:gridCol w="2286000"/>
                <a:gridCol w="1447800"/>
                <a:gridCol w="2133599"/>
              </a:tblGrid>
              <a:tr h="4038600">
                <a:tc>
                  <a:txBody>
                    <a:bodyPr/>
                    <a:lstStyle/>
                    <a:p>
                      <a:pPr marL="0" marR="0">
                        <a:lnSpc>
                          <a:spcPct val="115000"/>
                        </a:lnSpc>
                        <a:spcBef>
                          <a:spcPts val="0"/>
                        </a:spcBef>
                        <a:spcAft>
                          <a:spcPts val="0"/>
                        </a:spcAft>
                      </a:pPr>
                      <a:r>
                        <a:rPr lang="es-ES" sz="1600" dirty="0" smtClean="0">
                          <a:effectLst/>
                        </a:rPr>
                        <a:t>TEMA</a:t>
                      </a:r>
                    </a:p>
                    <a:p>
                      <a:pPr marL="0" marR="0">
                        <a:lnSpc>
                          <a:spcPct val="115000"/>
                        </a:lnSpc>
                        <a:spcBef>
                          <a:spcPts val="0"/>
                        </a:spcBef>
                        <a:spcAft>
                          <a:spcPts val="0"/>
                        </a:spcAft>
                      </a:pPr>
                      <a:r>
                        <a:rPr lang="es-ES" sz="1600" dirty="0" smtClean="0">
                          <a:effectLst/>
                        </a:rPr>
                        <a:t>I</a:t>
                      </a:r>
                      <a:r>
                        <a:rPr lang="es-ES" sz="1600" dirty="0">
                          <a:effectLst/>
                        </a:rPr>
                        <a:t>. Llamados a un encuentro de amor con Jesús en la Iglesia</a:t>
                      </a:r>
                      <a:endParaRPr lang="en-US" sz="1600" dirty="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600" dirty="0" smtClean="0">
                          <a:effectLst/>
                        </a:rPr>
                        <a:t>PROCESO </a:t>
                      </a:r>
                    </a:p>
                    <a:p>
                      <a:pPr marL="0" marR="0">
                        <a:lnSpc>
                          <a:spcPct val="115000"/>
                        </a:lnSpc>
                        <a:spcBef>
                          <a:spcPts val="0"/>
                        </a:spcBef>
                        <a:spcAft>
                          <a:spcPts val="0"/>
                        </a:spcAft>
                      </a:pPr>
                      <a:endParaRPr lang="es-MX" sz="1600" dirty="0" smtClean="0">
                        <a:effectLst/>
                      </a:endParaRPr>
                    </a:p>
                    <a:p>
                      <a:pPr marL="0" marR="0">
                        <a:lnSpc>
                          <a:spcPct val="115000"/>
                        </a:lnSpc>
                        <a:spcBef>
                          <a:spcPts val="0"/>
                        </a:spcBef>
                        <a:spcAft>
                          <a:spcPts val="0"/>
                        </a:spcAft>
                      </a:pPr>
                      <a:r>
                        <a:rPr lang="es-MX" sz="1600" dirty="0" smtClean="0">
                          <a:effectLst/>
                        </a:rPr>
                        <a:t>Lanzarse </a:t>
                      </a:r>
                      <a:r>
                        <a:rPr lang="es-MX" sz="1600" dirty="0">
                          <a:effectLst/>
                        </a:rPr>
                        <a:t>a  </a:t>
                      </a:r>
                      <a:r>
                        <a:rPr lang="es-MX" sz="1600" dirty="0" err="1" smtClean="0">
                          <a:effectLst/>
                        </a:rPr>
                        <a:t>primerearevangeli</a:t>
                      </a:r>
                      <a:r>
                        <a:rPr lang="es-MX" sz="1600" dirty="0" smtClean="0">
                          <a:effectLst/>
                        </a:rPr>
                        <a:t>-</a:t>
                      </a:r>
                      <a:br>
                        <a:rPr lang="es-MX" sz="1600" dirty="0" smtClean="0">
                          <a:effectLst/>
                        </a:rPr>
                      </a:br>
                      <a:r>
                        <a:rPr lang="es-MX" sz="1600" dirty="0" err="1" smtClean="0">
                          <a:effectLst/>
                        </a:rPr>
                        <a:t>zando</a:t>
                      </a:r>
                      <a:r>
                        <a:rPr lang="es-MX" sz="1600" dirty="0" smtClean="0">
                          <a:effectLst/>
                        </a:rPr>
                        <a:t> </a:t>
                      </a:r>
                      <a:r>
                        <a:rPr lang="es-MX" sz="1600" baseline="0" dirty="0" smtClean="0">
                          <a:effectLst/>
                        </a:rPr>
                        <a:t> </a:t>
                      </a:r>
                      <a:r>
                        <a:rPr lang="es-MX" sz="1600" dirty="0" smtClean="0">
                          <a:effectLst/>
                        </a:rPr>
                        <a:t>sin </a:t>
                      </a:r>
                      <a:r>
                        <a:rPr lang="es-MX" sz="1600" dirty="0">
                          <a:effectLst/>
                        </a:rPr>
                        <a:t>palabras</a:t>
                      </a:r>
                      <a:endParaRPr lang="en-US" sz="1600" dirty="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600" dirty="0" smtClean="0">
                          <a:effectLst/>
                        </a:rPr>
                        <a:t>METODO</a:t>
                      </a:r>
                    </a:p>
                    <a:p>
                      <a:pPr marL="0" marR="0">
                        <a:lnSpc>
                          <a:spcPct val="115000"/>
                        </a:lnSpc>
                        <a:spcBef>
                          <a:spcPts val="0"/>
                        </a:spcBef>
                        <a:spcAft>
                          <a:spcPts val="0"/>
                        </a:spcAft>
                      </a:pPr>
                      <a:r>
                        <a:rPr lang="es-MX" sz="1600" dirty="0" smtClean="0">
                          <a:effectLst/>
                        </a:rPr>
                        <a:t>Ver</a:t>
                      </a:r>
                      <a:r>
                        <a:rPr lang="es-MX" sz="1600" dirty="0">
                          <a:effectLst/>
                        </a:rPr>
                        <a:t>: Identificar las ataduras…</a:t>
                      </a:r>
                      <a:endParaRPr lang="en-US" sz="1600" dirty="0">
                        <a:effectLst/>
                      </a:endParaRPr>
                    </a:p>
                    <a:p>
                      <a:pPr marL="0" marR="0">
                        <a:lnSpc>
                          <a:spcPct val="115000"/>
                        </a:lnSpc>
                        <a:spcBef>
                          <a:spcPts val="0"/>
                        </a:spcBef>
                        <a:spcAft>
                          <a:spcPts val="0"/>
                        </a:spcAft>
                      </a:pPr>
                      <a:r>
                        <a:rPr lang="es-MX" sz="1600" dirty="0">
                          <a:effectLst/>
                        </a:rPr>
                        <a:t>La iniciativa de  Jesús </a:t>
                      </a:r>
                      <a:r>
                        <a:rPr lang="es-MX" sz="1600" dirty="0" smtClean="0">
                          <a:effectLst/>
                        </a:rPr>
                        <a:t>para  </a:t>
                      </a:r>
                      <a:r>
                        <a:rPr lang="es-MX" sz="1600" dirty="0" err="1" smtClean="0">
                          <a:effectLst/>
                        </a:rPr>
                        <a:t>acer-carse</a:t>
                      </a:r>
                      <a:r>
                        <a:rPr lang="es-MX" sz="1600" dirty="0" smtClean="0">
                          <a:effectLst/>
                        </a:rPr>
                        <a:t>  es </a:t>
                      </a:r>
                      <a:r>
                        <a:rPr lang="es-MX" sz="1600" dirty="0">
                          <a:effectLst/>
                        </a:rPr>
                        <a:t>personal y comunitaria</a:t>
                      </a:r>
                      <a:endParaRPr lang="en-US" sz="1600" dirty="0">
                        <a:effectLst/>
                      </a:endParaRPr>
                    </a:p>
                    <a:p>
                      <a:pPr marL="0" marR="0">
                        <a:lnSpc>
                          <a:spcPct val="115000"/>
                        </a:lnSpc>
                        <a:spcBef>
                          <a:spcPts val="0"/>
                        </a:spcBef>
                        <a:spcAft>
                          <a:spcPts val="0"/>
                        </a:spcAft>
                      </a:pPr>
                      <a:r>
                        <a:rPr lang="es-MX" sz="1600" dirty="0">
                          <a:effectLst/>
                        </a:rPr>
                        <a:t>Pensar</a:t>
                      </a:r>
                      <a:r>
                        <a:rPr lang="es-MX" sz="1600" dirty="0">
                          <a:solidFill>
                            <a:srgbClr val="FFC000"/>
                          </a:solidFill>
                          <a:effectLst/>
                        </a:rPr>
                        <a:t>: Cómo Jesús se hace presente</a:t>
                      </a:r>
                      <a:r>
                        <a:rPr lang="es-MX" sz="1600" dirty="0" smtClean="0">
                          <a:solidFill>
                            <a:srgbClr val="FFC000"/>
                          </a:solidFill>
                          <a:effectLst/>
                        </a:rPr>
                        <a:t>: en el </a:t>
                      </a:r>
                      <a:r>
                        <a:rPr lang="es-MX" sz="1600" dirty="0">
                          <a:solidFill>
                            <a:srgbClr val="FFC000"/>
                          </a:solidFill>
                          <a:effectLst/>
                        </a:rPr>
                        <a:t>pasado </a:t>
                      </a:r>
                      <a:r>
                        <a:rPr lang="es-MX" sz="1600" dirty="0" smtClean="0">
                          <a:solidFill>
                            <a:srgbClr val="FFC000"/>
                          </a:solidFill>
                          <a:effectLst/>
                        </a:rPr>
                        <a:t>– y en el presente</a:t>
                      </a:r>
                      <a:endParaRPr lang="en-US" sz="1600" dirty="0">
                        <a:solidFill>
                          <a:srgbClr val="FFC000"/>
                        </a:solidFill>
                        <a:effectLst/>
                      </a:endParaRPr>
                    </a:p>
                    <a:p>
                      <a:pPr marL="0" marR="0">
                        <a:lnSpc>
                          <a:spcPct val="115000"/>
                        </a:lnSpc>
                        <a:spcBef>
                          <a:spcPts val="0"/>
                        </a:spcBef>
                        <a:spcAft>
                          <a:spcPts val="0"/>
                        </a:spcAft>
                      </a:pPr>
                      <a:r>
                        <a:rPr lang="es-MX" sz="1600" dirty="0" smtClean="0">
                          <a:effectLst/>
                        </a:rPr>
                        <a:t>Actuar: evangelizar </a:t>
                      </a:r>
                      <a:r>
                        <a:rPr lang="es-MX" sz="1600" dirty="0">
                          <a:effectLst/>
                        </a:rPr>
                        <a:t>sin palabras</a:t>
                      </a:r>
                      <a:endParaRPr lang="en-US" sz="1600" dirty="0">
                        <a:effectLst/>
                      </a:endParaRPr>
                    </a:p>
                    <a:p>
                      <a:pPr marL="0" marR="0">
                        <a:lnSpc>
                          <a:spcPct val="115000"/>
                        </a:lnSpc>
                        <a:spcBef>
                          <a:spcPts val="0"/>
                        </a:spcBef>
                        <a:spcAft>
                          <a:spcPts val="0"/>
                        </a:spcAft>
                      </a:pPr>
                      <a:r>
                        <a:rPr lang="es-MX" sz="1600" dirty="0">
                          <a:effectLst/>
                        </a:rPr>
                        <a:t>Celebrar: el camino Pág. 16</a:t>
                      </a:r>
                      <a:endParaRPr lang="en-US" sz="1600" dirty="0">
                        <a:effectLst/>
                      </a:endParaRPr>
                    </a:p>
                    <a:p>
                      <a:pPr marL="0" marR="0">
                        <a:lnSpc>
                          <a:spcPct val="115000"/>
                        </a:lnSpc>
                        <a:spcBef>
                          <a:spcPts val="0"/>
                        </a:spcBef>
                        <a:spcAft>
                          <a:spcPts val="0"/>
                        </a:spcAft>
                      </a:pPr>
                      <a:r>
                        <a:rPr lang="es-MX" sz="1600" dirty="0" err="1" smtClean="0">
                          <a:effectLst/>
                        </a:rPr>
                        <a:t>Misionar:Identificar</a:t>
                      </a:r>
                      <a:r>
                        <a:rPr lang="es-MX" sz="1600" dirty="0" smtClean="0">
                          <a:effectLst/>
                        </a:rPr>
                        <a:t> </a:t>
                      </a:r>
                      <a:r>
                        <a:rPr lang="es-MX" sz="1600" dirty="0">
                          <a:effectLst/>
                        </a:rPr>
                        <a:t>campos. Iniciar con observación y comenzar la consulta</a:t>
                      </a:r>
                      <a:endParaRPr lang="en-US" sz="1600" dirty="0">
                        <a:effectLst/>
                      </a:endParaRPr>
                    </a:p>
                    <a:p>
                      <a:pPr marL="0" marR="0">
                        <a:lnSpc>
                          <a:spcPct val="115000"/>
                        </a:lnSpc>
                        <a:spcBef>
                          <a:spcPts val="0"/>
                        </a:spcBef>
                        <a:spcAft>
                          <a:spcPts val="0"/>
                        </a:spcAft>
                      </a:pPr>
                      <a:r>
                        <a:rPr lang="es-MX" sz="1600" dirty="0">
                          <a:effectLst/>
                        </a:rPr>
                        <a:t> </a:t>
                      </a:r>
                      <a:endParaRPr lang="en-US" sz="1600" dirty="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600" dirty="0" smtClean="0">
                          <a:effectLst/>
                        </a:rPr>
                        <a:t>MISIONAR</a:t>
                      </a:r>
                    </a:p>
                    <a:p>
                      <a:pPr marL="0" marR="0">
                        <a:lnSpc>
                          <a:spcPct val="115000"/>
                        </a:lnSpc>
                        <a:spcBef>
                          <a:spcPts val="0"/>
                        </a:spcBef>
                        <a:spcAft>
                          <a:spcPts val="0"/>
                        </a:spcAft>
                      </a:pPr>
                      <a:r>
                        <a:rPr lang="es-MX" sz="1600" dirty="0" smtClean="0">
                          <a:effectLst/>
                        </a:rPr>
                        <a:t>Observar </a:t>
                      </a:r>
                      <a:r>
                        <a:rPr lang="es-MX" sz="1600" dirty="0">
                          <a:effectLst/>
                        </a:rPr>
                        <a:t>nuestros entornos sociales</a:t>
                      </a:r>
                      <a:endParaRPr lang="en-US" sz="1600" dirty="0">
                        <a:effectLst/>
                      </a:endParaRPr>
                    </a:p>
                    <a:p>
                      <a:pPr marL="0" marR="0">
                        <a:lnSpc>
                          <a:spcPct val="115000"/>
                        </a:lnSpc>
                        <a:spcBef>
                          <a:spcPts val="0"/>
                        </a:spcBef>
                        <a:spcAft>
                          <a:spcPts val="0"/>
                        </a:spcAft>
                      </a:pPr>
                      <a:r>
                        <a:rPr lang="es-MX" sz="1600" dirty="0">
                          <a:effectLst/>
                        </a:rPr>
                        <a:t>Entrar en alguno de los campos o </a:t>
                      </a:r>
                      <a:r>
                        <a:rPr lang="es-MX" sz="1600" dirty="0" err="1" smtClean="0">
                          <a:effectLst/>
                        </a:rPr>
                        <a:t>ambien-tes</a:t>
                      </a:r>
                      <a:endParaRPr lang="en-US" sz="1600" dirty="0">
                        <a:effectLst/>
                      </a:endParaRPr>
                    </a:p>
                    <a:p>
                      <a:pPr marL="0" marR="0">
                        <a:lnSpc>
                          <a:spcPct val="115000"/>
                        </a:lnSpc>
                        <a:spcBef>
                          <a:spcPts val="0"/>
                        </a:spcBef>
                        <a:spcAft>
                          <a:spcPts val="0"/>
                        </a:spcAft>
                      </a:pPr>
                      <a:r>
                        <a:rPr lang="es-MX" sz="1600" dirty="0">
                          <a:effectLst/>
                        </a:rPr>
                        <a:t>Orar para discernir bien dónde y con quién misionar</a:t>
                      </a:r>
                      <a:endParaRPr lang="en-US" sz="1600" dirty="0">
                        <a:effectLst/>
                      </a:endParaRPr>
                    </a:p>
                    <a:p>
                      <a:pPr marL="0" marR="0">
                        <a:lnSpc>
                          <a:spcPct val="115000"/>
                        </a:lnSpc>
                        <a:spcBef>
                          <a:spcPts val="0"/>
                        </a:spcBef>
                        <a:spcAft>
                          <a:spcPts val="0"/>
                        </a:spcAft>
                      </a:pPr>
                      <a:r>
                        <a:rPr lang="es-MX" sz="1600" dirty="0">
                          <a:effectLst/>
                        </a:rPr>
                        <a:t>Elegir a alguien </a:t>
                      </a:r>
                      <a:r>
                        <a:rPr lang="es-MX" sz="1600" dirty="0" smtClean="0">
                          <a:effectLst/>
                        </a:rPr>
                        <a:t> o un lugar</a:t>
                      </a:r>
                      <a:endParaRPr lang="en-US" sz="1600" dirty="0">
                        <a:effectLst/>
                        <a:latin typeface="Calibri"/>
                        <a:ea typeface="Calibri"/>
                        <a:cs typeface="Times New Roman"/>
                      </a:endParaRPr>
                    </a:p>
                  </a:txBody>
                  <a:tcPr marL="64809" marR="64809" marT="0" marB="0"/>
                </a:tc>
                <a:tc>
                  <a:txBody>
                    <a:bodyPr/>
                    <a:lstStyle/>
                    <a:p>
                      <a:pPr marL="0" marR="0">
                        <a:lnSpc>
                          <a:spcPct val="115000"/>
                        </a:lnSpc>
                        <a:spcBef>
                          <a:spcPts val="0"/>
                        </a:spcBef>
                        <a:spcAft>
                          <a:spcPts val="0"/>
                        </a:spcAft>
                      </a:pPr>
                      <a:r>
                        <a:rPr lang="es-MX" sz="1600" dirty="0" smtClean="0">
                          <a:effectLst/>
                        </a:rPr>
                        <a:t>CONSULTA</a:t>
                      </a:r>
                    </a:p>
                    <a:p>
                      <a:pPr marL="0" marR="0">
                        <a:lnSpc>
                          <a:spcPct val="115000"/>
                        </a:lnSpc>
                        <a:spcBef>
                          <a:spcPts val="0"/>
                        </a:spcBef>
                        <a:spcAft>
                          <a:spcPts val="0"/>
                        </a:spcAft>
                      </a:pPr>
                      <a:r>
                        <a:rPr lang="es-MX" sz="1600" dirty="0" smtClean="0">
                          <a:effectLst/>
                        </a:rPr>
                        <a:t>1</a:t>
                      </a:r>
                      <a:r>
                        <a:rPr lang="es-MX" sz="1600" dirty="0">
                          <a:effectLst/>
                        </a:rPr>
                        <a:t>.  Que él lo que te hace feliz de ser católico? </a:t>
                      </a:r>
                      <a:endParaRPr lang="en-US" sz="1600" dirty="0">
                        <a:effectLst/>
                      </a:endParaRPr>
                    </a:p>
                    <a:p>
                      <a:pPr marL="0" marR="0">
                        <a:lnSpc>
                          <a:spcPct val="115000"/>
                        </a:lnSpc>
                        <a:spcBef>
                          <a:spcPts val="0"/>
                        </a:spcBef>
                        <a:spcAft>
                          <a:spcPts val="0"/>
                        </a:spcAft>
                      </a:pPr>
                      <a:r>
                        <a:rPr lang="es-MX" sz="1600" dirty="0">
                          <a:effectLst/>
                        </a:rPr>
                        <a:t>2  Cuáles son tus miedos o preocupaciones? En la Iglesia y en la sociedad.</a:t>
                      </a:r>
                      <a:endParaRPr lang="en-US" sz="1600" dirty="0">
                        <a:effectLst/>
                      </a:endParaRPr>
                    </a:p>
                    <a:p>
                      <a:pPr marL="0" marR="0">
                        <a:lnSpc>
                          <a:spcPct val="115000"/>
                        </a:lnSpc>
                        <a:spcBef>
                          <a:spcPts val="0"/>
                        </a:spcBef>
                        <a:spcAft>
                          <a:spcPts val="0"/>
                        </a:spcAft>
                      </a:pPr>
                      <a:r>
                        <a:rPr lang="es-MX" sz="1600" dirty="0">
                          <a:effectLst/>
                        </a:rPr>
                        <a:t>3. Con qué gestos tu parroquia muestra que evangeliza sin palabras?</a:t>
                      </a:r>
                      <a:endParaRPr lang="en-US" sz="1600" dirty="0">
                        <a:effectLst/>
                      </a:endParaRPr>
                    </a:p>
                    <a:p>
                      <a:pPr marL="0" marR="0">
                        <a:lnSpc>
                          <a:spcPct val="115000"/>
                        </a:lnSpc>
                        <a:spcBef>
                          <a:spcPts val="0"/>
                        </a:spcBef>
                        <a:spcAft>
                          <a:spcPts val="0"/>
                        </a:spcAft>
                      </a:pPr>
                      <a:r>
                        <a:rPr lang="es-MX" sz="1600" dirty="0">
                          <a:effectLst/>
                        </a:rPr>
                        <a:t>4. Cuáles son las tradiciones y las celebraciones católicas que  más aprecias?</a:t>
                      </a:r>
                      <a:endParaRPr lang="en-US" sz="1600" dirty="0">
                        <a:effectLst/>
                      </a:endParaRPr>
                    </a:p>
                    <a:p>
                      <a:pPr marL="0" marR="0">
                        <a:lnSpc>
                          <a:spcPct val="115000"/>
                        </a:lnSpc>
                        <a:spcBef>
                          <a:spcPts val="0"/>
                        </a:spcBef>
                        <a:spcAft>
                          <a:spcPts val="0"/>
                        </a:spcAft>
                      </a:pPr>
                      <a:r>
                        <a:rPr lang="es-MX" sz="1600" dirty="0">
                          <a:effectLst/>
                        </a:rPr>
                        <a:t> </a:t>
                      </a:r>
                      <a:endParaRPr lang="en-US" sz="1600" dirty="0">
                        <a:effectLst/>
                        <a:latin typeface="Calibri"/>
                        <a:ea typeface="Calibri"/>
                        <a:cs typeface="Times New Roman"/>
                      </a:endParaRPr>
                    </a:p>
                  </a:txBody>
                  <a:tcPr marL="64809" marR="64809" marT="0" marB="0"/>
                </a:tc>
              </a:tr>
            </a:tbl>
          </a:graphicData>
        </a:graphic>
      </p:graphicFrame>
    </p:spTree>
    <p:extLst>
      <p:ext uri="{BB962C8B-B14F-4D97-AF65-F5344CB8AC3E}">
        <p14:creationId xmlns:p14="http://schemas.microsoft.com/office/powerpoint/2010/main" val="29884902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8730343" cy="5570756"/>
          </a:xfrm>
          <a:prstGeom prst="rect">
            <a:avLst/>
          </a:prstGeom>
        </p:spPr>
        <p:txBody>
          <a:bodyPr wrap="square">
            <a:spAutoFit/>
          </a:bodyPr>
          <a:lstStyle/>
          <a:p>
            <a:endParaRPr lang="es-MX" b="1" dirty="0" smtClean="0"/>
          </a:p>
          <a:p>
            <a:r>
              <a:rPr lang="es-MX" b="1" dirty="0" smtClean="0"/>
              <a:t>Evangelizar </a:t>
            </a:r>
            <a:r>
              <a:rPr lang="es-MX" b="1" dirty="0"/>
              <a:t>sin palabras:</a:t>
            </a:r>
            <a:endParaRPr lang="en-US" dirty="0"/>
          </a:p>
          <a:p>
            <a:pPr lvl="0"/>
            <a:r>
              <a:rPr lang="es-MX" sz="2000" dirty="0" smtClean="0"/>
              <a:t>Observa </a:t>
            </a:r>
            <a:r>
              <a:rPr lang="es-MX" sz="2000" dirty="0"/>
              <a:t>los gestos más “virales” del Papa </a:t>
            </a:r>
            <a:r>
              <a:rPr lang="es-MX" sz="2000" dirty="0" smtClean="0"/>
              <a:t>Francisco.</a:t>
            </a:r>
            <a:r>
              <a:rPr lang="es-MX" sz="2000" i="1" dirty="0" smtClean="0"/>
              <a:t> </a:t>
            </a:r>
            <a:r>
              <a:rPr lang="es-MX" sz="2000" dirty="0"/>
              <a:t>Cuando abraza y da la bienvenida, cómo escucha, como mira, cómo se abaja para lavar los pies o cómo besa a los niños especiales…  ¿Cuál de sus gestos te inspira más?  Numerosas personas no católicas se sienten impactadas por la fuerza de eso que llaman: “Lenguaje no verbal”, o sea, que sus gestos dicen más que un discurso.</a:t>
            </a:r>
            <a:endParaRPr lang="en-US" sz="2000" dirty="0"/>
          </a:p>
          <a:p>
            <a:pPr lvl="0"/>
            <a:r>
              <a:rPr lang="es-MX" sz="2000" dirty="0"/>
              <a:t>Jesús también evangelizó  con su conducta. Para muchos fueron inolvidables sus gestos: cómo compartía su comida, la ternura de su mirada, cómo bendecía…</a:t>
            </a:r>
            <a:endParaRPr lang="en-US" sz="2000" dirty="0"/>
          </a:p>
          <a:p>
            <a:pPr lvl="0"/>
            <a:r>
              <a:rPr lang="es-MX" sz="2000" dirty="0"/>
              <a:t>Cuando </a:t>
            </a:r>
            <a:r>
              <a:rPr lang="es-MX" sz="2000" dirty="0" smtClean="0"/>
              <a:t>estamos invitados </a:t>
            </a:r>
          </a:p>
          <a:p>
            <a:pPr lvl="0"/>
            <a:r>
              <a:rPr lang="es-MX" sz="2000" dirty="0" smtClean="0"/>
              <a:t>a evangelizar, muchos </a:t>
            </a:r>
          </a:p>
          <a:p>
            <a:pPr lvl="0"/>
            <a:r>
              <a:rPr lang="es-MX" sz="2000" dirty="0" smtClean="0"/>
              <a:t>piensan en hablar </a:t>
            </a:r>
            <a:r>
              <a:rPr lang="es-MX" sz="2000" dirty="0"/>
              <a:t>directamente </a:t>
            </a:r>
            <a:endParaRPr lang="es-MX" sz="2000" dirty="0" smtClean="0"/>
          </a:p>
          <a:p>
            <a:pPr lvl="0"/>
            <a:r>
              <a:rPr lang="es-MX" sz="2000" dirty="0" smtClean="0"/>
              <a:t>del </a:t>
            </a:r>
            <a:r>
              <a:rPr lang="es-MX" sz="2000" dirty="0"/>
              <a:t>Evangelio, pero a veces, hace </a:t>
            </a:r>
            <a:endParaRPr lang="es-MX" sz="2000" dirty="0" smtClean="0"/>
          </a:p>
          <a:p>
            <a:pPr lvl="0"/>
            <a:r>
              <a:rPr lang="es-MX" sz="2000" dirty="0" smtClean="0"/>
              <a:t>falta </a:t>
            </a:r>
            <a:r>
              <a:rPr lang="es-MX" sz="2000" dirty="0"/>
              <a:t>preparar el terreno. ¿Cómo?  </a:t>
            </a:r>
            <a:endParaRPr lang="es-MX" sz="2000" dirty="0" smtClean="0"/>
          </a:p>
          <a:p>
            <a:pPr lvl="0"/>
            <a:r>
              <a:rPr lang="es-MX" sz="2000" dirty="0" smtClean="0"/>
              <a:t>Evangelizando </a:t>
            </a:r>
            <a:r>
              <a:rPr lang="es-MX" sz="2000" dirty="0"/>
              <a:t>primero con </a:t>
            </a:r>
            <a:r>
              <a:rPr lang="es-MX" sz="2000" dirty="0" smtClean="0"/>
              <a:t/>
            </a:r>
            <a:br>
              <a:rPr lang="es-MX" sz="2000" dirty="0" smtClean="0"/>
            </a:br>
            <a:r>
              <a:rPr lang="es-MX" sz="2000" dirty="0" smtClean="0"/>
              <a:t>nuestra conducta.</a:t>
            </a:r>
            <a:endParaRPr lang="en-US" sz="20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191000" y="3352800"/>
            <a:ext cx="4752975" cy="3143250"/>
          </a:xfrm>
          <a:prstGeom prst="rect">
            <a:avLst/>
          </a:prstGeom>
        </p:spPr>
      </p:pic>
    </p:spTree>
    <p:extLst>
      <p:ext uri="{BB962C8B-B14F-4D97-AF65-F5344CB8AC3E}">
        <p14:creationId xmlns:p14="http://schemas.microsoft.com/office/powerpoint/2010/main" val="2681193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3740</TotalTime>
  <Words>3706</Words>
  <Application>Microsoft Macintosh PowerPoint</Application>
  <PresentationFormat>On-screen Show (4:3)</PresentationFormat>
  <Paragraphs>500</Paragraphs>
  <Slides>35</Slides>
  <Notes>18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Urban</vt:lpstr>
      <vt:lpstr>Consejos para las Cinco Sesiones  con Pequeños  Grupos y/o Comunidades Parroquiales</vt:lpstr>
      <vt:lpstr>Logística de Pequeños Grupos para V Encuentro</vt:lpstr>
      <vt:lpstr>Responsabilidades de los Facilitadores de Pequeños Grupos </vt:lpstr>
      <vt:lpstr>Facilitar una conversación en grupos pequeños (Diálogo)</vt:lpstr>
      <vt:lpstr>PowerPoint Presentation</vt:lpstr>
      <vt:lpstr>Sesión 1: Llamados a un encuentro de amor con Jesús en la Iglesia</vt:lpstr>
      <vt:lpstr>PRIMERA SESION            COMENZAR con la  Oración Compartida </vt:lpstr>
      <vt:lpstr>Plan para la Primera Sesión</vt:lpstr>
      <vt:lpstr>PowerPoint Presentation</vt:lpstr>
      <vt:lpstr>PowerPoint Presentation</vt:lpstr>
      <vt:lpstr> Dinámica para practicar las Preguntas del Diario 15 minutos?</vt:lpstr>
      <vt:lpstr>PowerPoint Presentation</vt:lpstr>
      <vt:lpstr>PowerPoint Presentation</vt:lpstr>
      <vt:lpstr>Sesión 2: Con obras y gestos: ¡Atrévete! </vt:lpstr>
      <vt:lpstr>SEGUNDA SESION  comenzar con la  Oración Compartida </vt:lpstr>
      <vt:lpstr>PowerPoint Presentation</vt:lpstr>
      <vt:lpstr>Dinámica para practicar las Preguntas del Diario</vt:lpstr>
      <vt:lpstr>PowerPoint Presentation</vt:lpstr>
      <vt:lpstr>Sesión 3: Caminando junto con Jesús</vt:lpstr>
      <vt:lpstr>TERCERA SESION  comenzar con la  Oración Compartida </vt:lpstr>
      <vt:lpstr>Plan para la Sesión 3</vt:lpstr>
      <vt:lpstr>Dinámica para practicar las Preguntas del Diario</vt:lpstr>
      <vt:lpstr>Dinámica para practicar las Preguntas del Diario</vt:lpstr>
      <vt:lpstr>Sesión 4: Dando Frutos de Nueva Vida</vt:lpstr>
      <vt:lpstr>CUARTA SESION  comenzar con la  Oración Compartida </vt:lpstr>
      <vt:lpstr>Plan para la Sesión 4</vt:lpstr>
      <vt:lpstr>Dinámica para practicar las Preguntas del Diario</vt:lpstr>
      <vt:lpstr>PowerPoint Presentation</vt:lpstr>
      <vt:lpstr>Sesión 5: Festejando la Alegría de ser Discípulos Misioneros</vt:lpstr>
      <vt:lpstr>PowerPoint Presentation</vt:lpstr>
      <vt:lpstr>Plan para la Sesión 5</vt:lpstr>
      <vt:lpstr>Recordemos: ¿La periferia?</vt:lpstr>
      <vt:lpstr>10 Consejos para Actividades Misioneras</vt:lpstr>
      <vt:lpstr>10 Consejos para Actividades Misioneras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Kledzik</dc:creator>
  <cp:lastModifiedBy>Lynne De La Torre</cp:lastModifiedBy>
  <cp:revision>260</cp:revision>
  <cp:lastPrinted>2017-01-06T21:30:40Z</cp:lastPrinted>
  <dcterms:created xsi:type="dcterms:W3CDTF">2016-12-13T15:01:56Z</dcterms:created>
  <dcterms:modified xsi:type="dcterms:W3CDTF">2017-04-13T23:28:17Z</dcterms:modified>
</cp:coreProperties>
</file>